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21"/>
  </p:notesMasterIdLst>
  <p:handoutMasterIdLst>
    <p:handoutMasterId r:id="rId22"/>
  </p:handoutMasterIdLst>
  <p:sldIdLst>
    <p:sldId id="256" r:id="rId2"/>
    <p:sldId id="257" r:id="rId3"/>
    <p:sldId id="406" r:id="rId4"/>
    <p:sldId id="404" r:id="rId5"/>
    <p:sldId id="284" r:id="rId6"/>
    <p:sldId id="411" r:id="rId7"/>
    <p:sldId id="412" r:id="rId8"/>
    <p:sldId id="416" r:id="rId9"/>
    <p:sldId id="417" r:id="rId10"/>
    <p:sldId id="413" r:id="rId11"/>
    <p:sldId id="414" r:id="rId12"/>
    <p:sldId id="419" r:id="rId13"/>
    <p:sldId id="410" r:id="rId14"/>
    <p:sldId id="407" r:id="rId15"/>
    <p:sldId id="420" r:id="rId16"/>
    <p:sldId id="423" r:id="rId17"/>
    <p:sldId id="409" r:id="rId18"/>
    <p:sldId id="424" r:id="rId19"/>
    <p:sldId id="289" r:id="rId20"/>
  </p:sldIdLst>
  <p:sldSz cx="9144000" cy="6858000" type="screen4x3"/>
  <p:notesSz cx="9928225" cy="6797675"/>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80" d="100"/>
          <a:sy n="80" d="100"/>
        </p:scale>
        <p:origin x="-1242" y="-8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8/28/2014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8/28/2014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5.xml"/><Relationship Id="rId18" Type="http://schemas.openxmlformats.org/officeDocument/2006/relationships/slide" Target="../slides/slide15.xml"/><Relationship Id="rId3" Type="http://schemas.openxmlformats.org/officeDocument/2006/relationships/slideLayout" Target="../slideLayouts/slideLayout3.xml"/><Relationship Id="rId21" Type="http://schemas.openxmlformats.org/officeDocument/2006/relationships/slide" Target="../slides/slide18.xml"/><Relationship Id="rId7" Type="http://schemas.openxmlformats.org/officeDocument/2006/relationships/slideLayout" Target="../slideLayouts/slideLayout7.xml"/><Relationship Id="rId12" Type="http://schemas.openxmlformats.org/officeDocument/2006/relationships/slide" Target="../slides/slide19.xml"/><Relationship Id="rId17" Type="http://schemas.openxmlformats.org/officeDocument/2006/relationships/slide" Target="../slides/slide13.xml"/><Relationship Id="rId2" Type="http://schemas.openxmlformats.org/officeDocument/2006/relationships/slideLayout" Target="../slideLayouts/slideLayout2.xml"/><Relationship Id="rId16" Type="http://schemas.openxmlformats.org/officeDocument/2006/relationships/slide" Target="../slides/slide11.xml"/><Relationship Id="rId20" Type="http://schemas.openxmlformats.org/officeDocument/2006/relationships/slide" Target="../slides/slide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4.xml"/><Relationship Id="rId5" Type="http://schemas.openxmlformats.org/officeDocument/2006/relationships/slideLayout" Target="../slideLayouts/slideLayout5.xml"/><Relationship Id="rId15" Type="http://schemas.openxmlformats.org/officeDocument/2006/relationships/slide" Target="../slides/slide9.xml"/><Relationship Id="rId10"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6768752"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8"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9"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9" action="ppaction://hlinksldjump"/>
          </p:cNvPr>
          <p:cNvSpPr/>
          <p:nvPr userDrawn="1"/>
        </p:nvSpPr>
        <p:spPr>
          <a:xfrm>
            <a:off x="4716016"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9" action="ppaction://hlinksldjump"/>
          </p:cNvPr>
          <p:cNvSpPr/>
          <p:nvPr userDrawn="1"/>
        </p:nvSpPr>
        <p:spPr>
          <a:xfrm>
            <a:off x="5220072"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8" name="Round Same Side Corner Rectangle 27">
            <a:hlinkClick r:id="rId20" action="ppaction://hlinksldjump"/>
          </p:cNvPr>
          <p:cNvSpPr/>
          <p:nvPr userDrawn="1"/>
        </p:nvSpPr>
        <p:spPr>
          <a:xfrm>
            <a:off x="5724128"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9" name="Round Same Side Corner Rectangle 28">
            <a:hlinkClick r:id="rId21" action="ppaction://hlinksldjump"/>
          </p:cNvPr>
          <p:cNvSpPr/>
          <p:nvPr userDrawn="1"/>
        </p:nvSpPr>
        <p:spPr>
          <a:xfrm>
            <a:off x="6228184" y="6569968"/>
            <a:ext cx="504056"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news.bbc.co.uk/1/hi/6736809.stm"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google.co.uk/url?sa=i&amp;rct=j&amp;q=&amp;esrc=s&amp;frm=1&amp;source=images&amp;cd=&amp;cad=rja&amp;docid=21IQV0poYyPjTM&amp;tbnid=UNn5f-F56CCh_M:&amp;ved=0CAUQjRw&amp;url=http://www.dailymail.co.uk/tvshowbiz/article-2304374/Gerard-Butler-leaves-club-ladies--want-hide-faces.html&amp;ei=svk5Uu-WL4rO0QWQ9YHYCw&amp;bvm=bv.52288139,d.d2k&amp;psig=AFQjCNGWI7owsFnrNQqB3LG872JlTfurrw&amp;ust=1379617538408192"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v9EzlTIqa2XUCM&amp;tbnid=sFTpYnuTAesiTM:&amp;ved=0CAUQjRw&amp;url=http://phongys.blogspot.com/2007_04_01_archive.html&amp;ei=i_o5UszgCub80QWRhIHwAQ&amp;bvm=bv.52288139,d.d2k&amp;psig=AFQjCNHP4glOwikyF3DnuxtVxK8aD0TAVA&amp;ust=137961775951891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omputerworld.com/s/article/9240697/Samsung_shows_off_foldable_phone_that_changes_color" TargetMode="External"/><Relationship Id="rId2" Type="http://schemas.openxmlformats.org/officeDocument/2006/relationships/hyperlink" Target="http://www.ringclock.net/" TargetMode="External"/><Relationship Id="rId1" Type="http://schemas.openxmlformats.org/officeDocument/2006/relationships/slideLayout" Target="../slideLayouts/slideLayout2.xml"/><Relationship Id="rId5" Type="http://schemas.openxmlformats.org/officeDocument/2006/relationships/hyperlink" Target="http://www.gushmagazine.com/category/Toys" TargetMode="External"/><Relationship Id="rId4" Type="http://schemas.openxmlformats.org/officeDocument/2006/relationships/hyperlink" Target="http://www.designbuzz.com/glucom-writstband-med-gadget-becomes-fashion-accessory-for-trendy-user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printexpress.co.uk/" TargetMode="External"/><Relationship Id="rId2" Type="http://schemas.openxmlformats.org/officeDocument/2006/relationships/hyperlink" Target="LO2%20-%20Client%20Brief.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31 – Digital Graphics For Interactive Media</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661248"/>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LO2 - Be </a:t>
            </a:r>
            <a:r>
              <a:rPr lang="en-GB" sz="2400" dirty="0"/>
              <a:t>able to generate ideas for digital graphics for an interactive media product 	</a:t>
            </a:r>
          </a:p>
          <a:p>
            <a:endParaRPr lang="en-US" sz="2400" dirty="0"/>
          </a:p>
        </p:txBody>
      </p:sp>
      <p:pic>
        <p:nvPicPr>
          <p:cNvPr id="1026" name="Picture 2" descr="http://www.learningsolutionsmag.com/assets/images/learningsolutions/2013/131028/image00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060848"/>
            <a:ext cx="4248472" cy="23484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856984" cy="5472607"/>
          </a:xfrm>
        </p:spPr>
        <p:txBody>
          <a:bodyPr>
            <a:noAutofit/>
          </a:bodyPr>
          <a:lstStyle/>
          <a:p>
            <a:pPr marL="255588" indent="-255588"/>
            <a:r>
              <a:rPr lang="en-GB" sz="1500" b="1" dirty="0" smtClean="0"/>
              <a:t>Ownership</a:t>
            </a:r>
            <a:r>
              <a:rPr lang="en-GB" sz="1500" dirty="0" smtClean="0"/>
              <a:t> – It is the right of any person who creates an image from scratch to own the rights to that image. If the person works for a company then those rights are usually within the company. This gives the creator or company rights of use, manipulation, transference, manipulation and sales. This is an alienable right of the company, any outside for any purpose, even if beyond recognition, without permission is a breach of those ownership rights.</a:t>
            </a:r>
            <a:endParaRPr lang="en-GB" sz="1500" dirty="0"/>
          </a:p>
          <a:p>
            <a:pPr marL="255588" indent="-255588"/>
            <a:r>
              <a:rPr lang="en-GB" sz="1500" dirty="0" smtClean="0"/>
              <a:t>Permissions </a:t>
            </a:r>
            <a:r>
              <a:rPr lang="en-GB" sz="1500" dirty="0"/>
              <a:t>(subject/location permission for use) </a:t>
            </a:r>
            <a:r>
              <a:rPr lang="en-GB" sz="1500" dirty="0" smtClean="0"/>
              <a:t>– There are several forms of permission that can be given on copyrighted material, sole usage, licence for purpose and rights.</a:t>
            </a:r>
          </a:p>
          <a:p>
            <a:pPr marL="447675" lvl="1"/>
            <a:r>
              <a:rPr lang="en-GB" sz="1500" b="1" dirty="0" smtClean="0"/>
              <a:t>Sole usage</a:t>
            </a:r>
            <a:r>
              <a:rPr lang="en-GB" sz="1500" dirty="0" smtClean="0"/>
              <a:t> means that a company can purchase a license for a single purpose, the purpose stated in the terms of agreement. This is quite clear and does not allow the user to manipulate the image without permission or continue to use the image beyond the time period or </a:t>
            </a:r>
            <a:r>
              <a:rPr lang="en-GB" sz="1500" dirty="0"/>
              <a:t>purpose specified such as a song for an advert.</a:t>
            </a:r>
            <a:endParaRPr lang="en-GB" sz="1500" dirty="0" smtClean="0"/>
          </a:p>
          <a:p>
            <a:pPr marL="447675" lvl="1"/>
            <a:r>
              <a:rPr lang="en-GB" sz="1500" b="1" dirty="0" smtClean="0"/>
              <a:t>License</a:t>
            </a:r>
            <a:r>
              <a:rPr lang="en-GB" sz="1500" dirty="0" smtClean="0"/>
              <a:t> – This is a time limited or range limited usage and can include manipulation. This usually comes with an agreement on giving credit for the use of the image or sound such as a player in FIFA 14 or a car in GTA V.</a:t>
            </a:r>
          </a:p>
          <a:p>
            <a:pPr marL="447675" lvl="1"/>
            <a:r>
              <a:rPr lang="en-GB" sz="1500" b="1" dirty="0" smtClean="0"/>
              <a:t>Rights</a:t>
            </a:r>
            <a:r>
              <a:rPr lang="en-GB" sz="1500" dirty="0" smtClean="0"/>
              <a:t> – this is something that is sold, usually with all rights included, to another user for them to do with as they like. This means signing over the rights as well for whatever purpose. Often images are sold in this way by Photography companies or Image stock companies looking for a larger funding.</a:t>
            </a:r>
          </a:p>
          <a:p>
            <a:pPr marL="255588" indent="-255588"/>
            <a:r>
              <a:rPr lang="en-GB" sz="1500" b="1" dirty="0" smtClean="0"/>
              <a:t>IPR (Intellectual Property Rights)</a:t>
            </a:r>
            <a:r>
              <a:rPr lang="en-GB" sz="1500" dirty="0" smtClean="0"/>
              <a:t> - </a:t>
            </a:r>
            <a:r>
              <a:rPr lang="en-GB" sz="1500" dirty="0"/>
              <a:t>is a legal </a:t>
            </a:r>
            <a:r>
              <a:rPr lang="en-GB" sz="1500" dirty="0" smtClean="0"/>
              <a:t>term </a:t>
            </a:r>
            <a:r>
              <a:rPr lang="en-GB" sz="1500" dirty="0"/>
              <a:t>which refers to </a:t>
            </a:r>
            <a:r>
              <a:rPr lang="en-GB" sz="1500" dirty="0" smtClean="0"/>
              <a:t>thoughts and ideas </a:t>
            </a:r>
            <a:r>
              <a:rPr lang="en-GB" sz="1500" dirty="0"/>
              <a:t>for which exclusive rights are </a:t>
            </a:r>
            <a:r>
              <a:rPr lang="en-GB" sz="1500" dirty="0" smtClean="0"/>
              <a:t>recognised. </a:t>
            </a:r>
            <a:r>
              <a:rPr lang="en-GB" sz="1500" dirty="0"/>
              <a:t>Under intellectual property law, owners are granted certain exclusive rights to a variety of intangible assets, such as musical, literary, and artistic </a:t>
            </a:r>
            <a:r>
              <a:rPr lang="en-GB" sz="1500" dirty="0" smtClean="0"/>
              <a:t>works, </a:t>
            </a:r>
            <a:r>
              <a:rPr lang="en-GB" sz="1500" dirty="0"/>
              <a:t>discoveries and </a:t>
            </a:r>
            <a:r>
              <a:rPr lang="en-GB" sz="1500" dirty="0" smtClean="0"/>
              <a:t>inventions, </a:t>
            </a:r>
            <a:r>
              <a:rPr lang="en-GB" sz="1500" dirty="0"/>
              <a:t>and words, phrases, symbols, and designs. Common types of intellectual property rights include copyright, trademarks, patents, industrial design rights, trade dress, and in some jurisdictions trade secrets</a:t>
            </a:r>
            <a:r>
              <a:rPr lang="en-GB" sz="1500" dirty="0" smtClean="0"/>
              <a:t>. Not all these rules apply outside Europe and not every country abides by these terms.</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P2.1 – Client Specifications – Legal Implications</a:t>
            </a:r>
            <a:endParaRPr lang="en-GB" sz="3200" dirty="0"/>
          </a:p>
        </p:txBody>
      </p:sp>
    </p:spTree>
    <p:extLst>
      <p:ext uri="{BB962C8B-B14F-4D97-AF65-F5344CB8AC3E}">
        <p14:creationId xmlns:p14="http://schemas.microsoft.com/office/powerpoint/2010/main" val="2715704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764704"/>
            <a:ext cx="6840760" cy="5547717"/>
          </a:xfrm>
        </p:spPr>
        <p:txBody>
          <a:bodyPr>
            <a:noAutofit/>
          </a:bodyPr>
          <a:lstStyle/>
          <a:p>
            <a:pPr marL="255588" indent="-255588"/>
            <a:r>
              <a:rPr lang="en-GB" sz="1600" b="1" dirty="0" smtClean="0"/>
              <a:t>Photo permissions </a:t>
            </a:r>
            <a:r>
              <a:rPr lang="en-GB" sz="1600" dirty="0" smtClean="0"/>
              <a:t>– </a:t>
            </a:r>
            <a:r>
              <a:rPr lang="en-GB" sz="1600" dirty="0"/>
              <a:t>Photography tends to be protected by the law through copyright and moral </a:t>
            </a:r>
            <a:r>
              <a:rPr lang="en-GB" sz="1600" dirty="0" smtClean="0"/>
              <a:t>rights but </a:t>
            </a:r>
            <a:r>
              <a:rPr lang="en-GB" sz="1600" dirty="0"/>
              <a:t>Photography tends to be restricted by the law through miscellaneous criminal </a:t>
            </a:r>
            <a:r>
              <a:rPr lang="en-GB" sz="1600" dirty="0" smtClean="0"/>
              <a:t>offenses, E.g. Publishing </a:t>
            </a:r>
            <a:r>
              <a:rPr lang="en-GB" sz="1600" dirty="0"/>
              <a:t>certain photographs can be restricted by privacy </a:t>
            </a:r>
            <a:r>
              <a:rPr lang="en-GB" sz="1600" dirty="0" smtClean="0"/>
              <a:t>law.</a:t>
            </a:r>
          </a:p>
          <a:p>
            <a:pPr marL="255588" indent="-255588"/>
            <a:r>
              <a:rPr lang="en-GB" sz="1600" dirty="0" smtClean="0"/>
              <a:t>Photography </a:t>
            </a:r>
            <a:r>
              <a:rPr lang="en-GB" sz="1600" dirty="0"/>
              <a:t>of certain subject matter can be generally restricted in the interests of public morality and the protection of children. </a:t>
            </a:r>
            <a:r>
              <a:rPr lang="en-GB" sz="1600" dirty="0" smtClean="0"/>
              <a:t>Generally under UK </a:t>
            </a:r>
            <a:r>
              <a:rPr lang="en-GB" sz="1600" dirty="0"/>
              <a:t>law </a:t>
            </a:r>
            <a:r>
              <a:rPr lang="en-GB" sz="1600" dirty="0" smtClean="0"/>
              <a:t>one </a:t>
            </a:r>
            <a:r>
              <a:rPr lang="en-GB" sz="1600" dirty="0"/>
              <a:t>cannot prevent photography of private property from a public place, and in general the right to take photographs on private land upon which permission has been obtained is similarly </a:t>
            </a:r>
            <a:r>
              <a:rPr lang="en-GB" sz="1600" dirty="0" smtClean="0"/>
              <a:t>unrestricted.</a:t>
            </a:r>
          </a:p>
          <a:p>
            <a:pPr marL="255588" indent="-255588"/>
            <a:r>
              <a:rPr lang="en-GB" sz="1600" dirty="0" smtClean="0"/>
              <a:t>However</a:t>
            </a:r>
            <a:r>
              <a:rPr lang="en-GB" sz="1600" dirty="0"/>
              <a:t>, landowners are permitted to impose any conditions they wish upon entry to a property, such as forbidding or restricting photography. </a:t>
            </a:r>
            <a:r>
              <a:rPr lang="en-GB" sz="1600" dirty="0" smtClean="0"/>
              <a:t>Similarly permission to photograph for advertising purposes can be restricted. Generally there is a lot of overlap with other laws that restrict the use of images such as the Indecency And Public Order Act.</a:t>
            </a:r>
          </a:p>
          <a:p>
            <a:pPr marL="255588" indent="-255588"/>
            <a:r>
              <a:rPr lang="en-GB" sz="1600" b="1" dirty="0" smtClean="0"/>
              <a:t>Releases </a:t>
            </a:r>
            <a:r>
              <a:rPr lang="en-GB" sz="1600" b="1" dirty="0"/>
              <a:t>(model releases, location </a:t>
            </a:r>
            <a:r>
              <a:rPr lang="en-GB" sz="1600" b="1" dirty="0" smtClean="0"/>
              <a:t>permissions)</a:t>
            </a:r>
            <a:r>
              <a:rPr lang="en-GB" sz="1600" dirty="0" smtClean="0"/>
              <a:t> -  When a photograph is taken other rules </a:t>
            </a:r>
            <a:r>
              <a:rPr lang="en-GB" sz="1600" smtClean="0"/>
              <a:t>can still </a:t>
            </a:r>
            <a:r>
              <a:rPr lang="en-GB" sz="1600" dirty="0" smtClean="0"/>
              <a:t>apply, models can ask for rights on preview if it can affect their career, permission from parents for the use of children in photographs, permission for the use of buildings in photos for backdrops if the image demeans the purpose of the building. See </a:t>
            </a:r>
            <a:r>
              <a:rPr lang="en-GB" sz="1600" dirty="0" smtClean="0">
                <a:hlinkClick r:id="rId2"/>
              </a:rPr>
              <a:t>article</a:t>
            </a:r>
            <a:r>
              <a:rPr lang="en-GB" sz="1600" dirty="0" smtClean="0"/>
              <a:t>.</a:t>
            </a:r>
          </a:p>
          <a:p>
            <a:pPr marL="109728" indent="0">
              <a:buNone/>
            </a:pPr>
            <a:r>
              <a:rPr lang="en-GB" sz="1600" b="1" dirty="0" smtClean="0"/>
              <a:t>P2.3 </a:t>
            </a:r>
            <a:r>
              <a:rPr lang="en-GB" sz="1600" dirty="0" smtClean="0"/>
              <a:t>– </a:t>
            </a:r>
            <a:r>
              <a:rPr lang="en-GB" sz="1600" b="1" dirty="0" smtClean="0"/>
              <a:t>Task 03 </a:t>
            </a:r>
            <a:r>
              <a:rPr lang="en-GB" sz="1600" b="1" dirty="0"/>
              <a:t>– </a:t>
            </a:r>
            <a:r>
              <a:rPr lang="en-GB" sz="1600" dirty="0" smtClean="0"/>
              <a:t>Describe the other legal Implications restricting Image use and the implication of not gaining permission.</a:t>
            </a:r>
          </a:p>
        </p:txBody>
      </p:sp>
      <p:pic>
        <p:nvPicPr>
          <p:cNvPr id="2050" name="Picture 2" descr="Manchester Cathedr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2921" y="836712"/>
            <a:ext cx="193357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dailymail.co.uk/i/pix/2013/04/05/article-2304374-191A709A000005DC-693_306x66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9611" y="3645024"/>
            <a:ext cx="1936885" cy="2667397"/>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P2.2 – Client Specifications – Legal Implications</a:t>
            </a:r>
            <a:endParaRPr lang="en-GB" sz="3200" dirty="0"/>
          </a:p>
        </p:txBody>
      </p:sp>
    </p:spTree>
    <p:extLst>
      <p:ext uri="{BB962C8B-B14F-4D97-AF65-F5344CB8AC3E}">
        <p14:creationId xmlns:p14="http://schemas.microsoft.com/office/powerpoint/2010/main" val="784625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720080"/>
            <a:ext cx="8784977" cy="5445224"/>
          </a:xfrm>
        </p:spPr>
        <p:txBody>
          <a:bodyPr>
            <a:noAutofit/>
          </a:bodyPr>
          <a:lstStyle/>
          <a:p>
            <a:pPr marL="269875" indent="-255588"/>
            <a:r>
              <a:rPr lang="en-GB" sz="1950" dirty="0" smtClean="0"/>
              <a:t>Why is it important to </a:t>
            </a:r>
            <a:r>
              <a:rPr lang="en-GB" sz="1950" b="1" dirty="0" smtClean="0"/>
              <a:t>acknowledge</a:t>
            </a:r>
            <a:r>
              <a:rPr lang="en-GB" sz="1950" dirty="0" smtClean="0"/>
              <a:t> where </a:t>
            </a:r>
            <a:br>
              <a:rPr lang="en-GB" sz="1950" dirty="0" smtClean="0"/>
            </a:br>
            <a:r>
              <a:rPr lang="en-GB" sz="1950" dirty="0" smtClean="0"/>
              <a:t>information comes from and who will know. All </a:t>
            </a:r>
            <a:br>
              <a:rPr lang="en-GB" sz="1950" dirty="0" smtClean="0"/>
            </a:br>
            <a:r>
              <a:rPr lang="en-GB" sz="1950" dirty="0" smtClean="0"/>
              <a:t>books need to acknowledge their sources as a </a:t>
            </a:r>
            <a:br>
              <a:rPr lang="en-GB" sz="1950" dirty="0" smtClean="0"/>
            </a:br>
            <a:r>
              <a:rPr lang="en-GB" sz="1950" dirty="0" smtClean="0"/>
              <a:t>matter of principle to show the information is from </a:t>
            </a:r>
            <a:br>
              <a:rPr lang="en-GB" sz="1950" dirty="0" smtClean="0"/>
            </a:br>
            <a:r>
              <a:rPr lang="en-GB" sz="1950" dirty="0" smtClean="0"/>
              <a:t>somewhere reputable. There are two sources of </a:t>
            </a:r>
            <a:br>
              <a:rPr lang="en-GB" sz="1950" dirty="0" smtClean="0"/>
            </a:br>
            <a:r>
              <a:rPr lang="en-GB" sz="1950" dirty="0" smtClean="0"/>
              <a:t>information, primary and secondary, primary is things you know and use, secondary is other peoples work.</a:t>
            </a:r>
          </a:p>
          <a:p>
            <a:pPr marL="269875" indent="-255588"/>
            <a:r>
              <a:rPr lang="en-GB" sz="1950" dirty="0" smtClean="0"/>
              <a:t>At university level this is vital, primary sources of information are the direct link to written material, the original thoughts, the first of their kind, secondary sources are those who wrote about those sources.</a:t>
            </a:r>
          </a:p>
          <a:p>
            <a:pPr marL="269875" indent="-255588"/>
            <a:r>
              <a:rPr lang="en-GB" sz="1950" dirty="0" smtClean="0"/>
              <a:t>People who make images, write text etc. often appreciate being acknowledged as the originator of the source, it can fund them, lead to more business etc.</a:t>
            </a:r>
          </a:p>
          <a:p>
            <a:pPr marL="269875" indent="-255588"/>
            <a:r>
              <a:rPr lang="en-GB" sz="1950" b="1" dirty="0" smtClean="0"/>
              <a:t>Reference sources</a:t>
            </a:r>
            <a:r>
              <a:rPr lang="en-GB" sz="1950" dirty="0"/>
              <a:t> </a:t>
            </a:r>
            <a:r>
              <a:rPr lang="en-GB" sz="1950" dirty="0" smtClean="0"/>
              <a:t>– referencing is good practice, it allows a company to see where the material comes from, it shows that the information is genuine, it allows the user to find the original work and read more. References are written is different ways, good practice is to refer to the Author first, then Book, then Publisher, then Date and Reprint Number, then Page Number. This is the expectation.</a:t>
            </a:r>
          </a:p>
        </p:txBody>
      </p:sp>
      <p:pic>
        <p:nvPicPr>
          <p:cNvPr id="3074" name="Picture 2" descr="http://i160.photobucket.com/albums/t161/aznpryde1/Screenshot4.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25" r="13583" b="64298"/>
          <a:stretch/>
        </p:blipFill>
        <p:spPr bwMode="auto">
          <a:xfrm>
            <a:off x="5868144" y="754138"/>
            <a:ext cx="3165057" cy="109068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P2.3 – Client Specifications – Ethical Implications</a:t>
            </a:r>
            <a:endParaRPr lang="en-GB" sz="3200" dirty="0"/>
          </a:p>
        </p:txBody>
      </p:sp>
    </p:spTree>
    <p:extLst>
      <p:ext uri="{BB962C8B-B14F-4D97-AF65-F5344CB8AC3E}">
        <p14:creationId xmlns:p14="http://schemas.microsoft.com/office/powerpoint/2010/main" val="34146881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6480720" cy="4929222"/>
          </a:xfrm>
        </p:spPr>
        <p:txBody>
          <a:bodyPr>
            <a:noAutofit/>
          </a:bodyPr>
          <a:lstStyle/>
          <a:p>
            <a:pPr marL="252413" indent="-252413"/>
            <a:r>
              <a:rPr lang="en-GB" sz="2000" b="1" dirty="0" smtClean="0"/>
              <a:t>Avoid causing offence </a:t>
            </a:r>
            <a:r>
              <a:rPr lang="en-GB" sz="2000" dirty="0" smtClean="0"/>
              <a:t>– Images can offend, we do not always see why they might offend but they can. It is not always possible to be PC in our selection of images, too tall, too short, too many men, too many thin people, too many this or that. It is companies intention to avoid this but it is difficult. For your buttons and navigation bar this should be fine but for the banner, the choice of images, the shapes, the sizes, who wears them etc. needs to be a consideration.</a:t>
            </a:r>
          </a:p>
          <a:p>
            <a:pPr marL="255588" indent="-255588"/>
            <a:r>
              <a:rPr lang="en-GB" sz="2000" b="1" dirty="0"/>
              <a:t>E</a:t>
            </a:r>
            <a:r>
              <a:rPr lang="en-GB" sz="2000" b="1" dirty="0" smtClean="0"/>
              <a:t>nsuring </a:t>
            </a:r>
            <a:r>
              <a:rPr lang="en-GB" sz="2000" b="1" dirty="0"/>
              <a:t>images are appropriate for intended audience </a:t>
            </a:r>
            <a:r>
              <a:rPr lang="en-GB" sz="2000" b="1" dirty="0" smtClean="0"/>
              <a:t>age</a:t>
            </a:r>
            <a:r>
              <a:rPr lang="en-GB" sz="2000" dirty="0"/>
              <a:t> </a:t>
            </a:r>
            <a:r>
              <a:rPr lang="en-GB" sz="2000" dirty="0" smtClean="0"/>
              <a:t>– Similarly just because you think the image is good and clear and appropriate, your target audience may not like it. If you are too general they will not feel valued or targeted, if you are too specific you may alienate impulse buyers. </a:t>
            </a:r>
          </a:p>
          <a:p>
            <a:pPr marL="109728" indent="0">
              <a:buNone/>
            </a:pPr>
            <a:r>
              <a:rPr lang="en-GB" sz="2000" b="1" dirty="0" smtClean="0"/>
              <a:t>P2.3</a:t>
            </a:r>
            <a:r>
              <a:rPr lang="en-GB" sz="2000" dirty="0" smtClean="0"/>
              <a:t> </a:t>
            </a:r>
            <a:r>
              <a:rPr lang="en-GB" sz="2000" dirty="0"/>
              <a:t>– </a:t>
            </a:r>
            <a:r>
              <a:rPr lang="en-GB" sz="2000" b="1" dirty="0"/>
              <a:t>Task </a:t>
            </a:r>
            <a:r>
              <a:rPr lang="en-GB" sz="2000" b="1" dirty="0" smtClean="0"/>
              <a:t>04 </a:t>
            </a:r>
            <a:r>
              <a:rPr lang="en-GB" sz="2000" b="1" dirty="0"/>
              <a:t>– </a:t>
            </a:r>
            <a:r>
              <a:rPr lang="en-GB" sz="2000" dirty="0" smtClean="0"/>
              <a:t>In terms of Referencing, Causing Offence and your Target Audience, state and explain the importance of ethical considerations within your digital products.</a:t>
            </a:r>
            <a:endParaRPr lang="en-GB" sz="2000" dirty="0"/>
          </a:p>
          <a:p>
            <a:endParaRPr lang="en-GB" sz="20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P2.3 – Client Specifications – Ethical Implications</a:t>
            </a:r>
            <a:endParaRPr lang="en-GB" sz="3200" dirty="0"/>
          </a:p>
        </p:txBody>
      </p:sp>
      <p:pic>
        <p:nvPicPr>
          <p:cNvPr id="2050" name="Picture 2" descr="http://www.independent.co.uk/migration_catalog/article5072228.ece/alternates/w620/fish%20hook%20advert.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921"/>
          <a:stretch/>
        </p:blipFill>
        <p:spPr bwMode="auto">
          <a:xfrm>
            <a:off x="6948264" y="663873"/>
            <a:ext cx="2002390" cy="11497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tatic.comicvine.com/uploads/original/13/130420/3190060-peta-save-whales-billboard.jpg"/>
          <p:cNvPicPr>
            <a:picLocks noChangeAspect="1" noChangeArrowheads="1"/>
          </p:cNvPicPr>
          <p:nvPr/>
        </p:nvPicPr>
        <p:blipFill rotWithShape="1">
          <a:blip r:embed="rId4">
            <a:extLst>
              <a:ext uri="{28A0092B-C50C-407E-A947-70E740481C1C}">
                <a14:useLocalDpi xmlns:a14="http://schemas.microsoft.com/office/drawing/2010/main" val="0"/>
              </a:ext>
            </a:extLst>
          </a:blip>
          <a:srcRect t="11098"/>
          <a:stretch/>
        </p:blipFill>
        <p:spPr bwMode="auto">
          <a:xfrm>
            <a:off x="6948264" y="1960017"/>
            <a:ext cx="2002390" cy="11393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4" name="Picture 6" descr="http://static4.businessinsider.com/image/4fabde2becad046663000026-480/chip-shop-award-offensive-a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8554" y="3256161"/>
            <a:ext cx="2022099" cy="1234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6" name="Picture 8" descr="http://lh3.ggpht.com/__zoKJ77EvEc/TIewRcEmLiI/AAAAAAAAHYU/I5vyHng_aXY/vintage-sexist-ads%20(23)%5B2%5D.jpg?imgmax=8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264" y="4614776"/>
            <a:ext cx="2002389" cy="17665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06243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548680"/>
            <a:ext cx="6048672" cy="5688632"/>
          </a:xfrm>
        </p:spPr>
        <p:txBody>
          <a:bodyPr>
            <a:noAutofit/>
          </a:bodyPr>
          <a:lstStyle/>
          <a:p>
            <a:pPr marL="177800" indent="-177800"/>
            <a:r>
              <a:rPr lang="en-GB" sz="2100" dirty="0" smtClean="0"/>
              <a:t>With the legality and morality taken care of, it is time to plan the creation of the graphics. There needs to be 4 graphics of which the Logo and Banner need to be 2 of them. For Merit the Banner or the third object created, should to be animated and sketches for this should demonstrate this.</a:t>
            </a:r>
          </a:p>
          <a:p>
            <a:pPr marL="177800" indent="-177800"/>
            <a:r>
              <a:rPr lang="en-GB" sz="2100" b="1" dirty="0" smtClean="0"/>
              <a:t>Visualisations</a:t>
            </a:r>
            <a:r>
              <a:rPr lang="en-GB" sz="2100" dirty="0"/>
              <a:t>, (e.g. mind map, mood boards) </a:t>
            </a:r>
            <a:r>
              <a:rPr lang="en-GB" sz="2100" dirty="0" smtClean="0"/>
              <a:t>– These are ways to get your ideas down on Paper and map out how you will create and generate the graphics. These can be done Digitally or on Paper.</a:t>
            </a:r>
          </a:p>
          <a:p>
            <a:pPr marL="177800" indent="-177800"/>
            <a:r>
              <a:rPr lang="en-GB" sz="2100" b="1" dirty="0" smtClean="0"/>
              <a:t>Mood Board </a:t>
            </a:r>
            <a:r>
              <a:rPr lang="en-GB" sz="2100" dirty="0" smtClean="0"/>
              <a:t>– You will need to create a mood board for the 4 graphics that includes images that you feel are appropriate, inspirational, negative and functional. This mood board needs to impress upon a client that you have considered the options, file formats, quality, house style and how the objects created will link.</a:t>
            </a:r>
          </a:p>
        </p:txBody>
      </p:sp>
      <p:sp>
        <p:nvSpPr>
          <p:cNvPr id="2" name="Title 1"/>
          <p:cNvSpPr>
            <a:spLocks noGrp="1"/>
          </p:cNvSpPr>
          <p:nvPr>
            <p:ph type="title"/>
          </p:nvPr>
        </p:nvSpPr>
        <p:spPr>
          <a:xfrm>
            <a:off x="107504" y="44624"/>
            <a:ext cx="8928992" cy="452568"/>
          </a:xfrm>
        </p:spPr>
        <p:txBody>
          <a:bodyPr>
            <a:noAutofit/>
          </a:bodyPr>
          <a:lstStyle/>
          <a:p>
            <a:r>
              <a:rPr lang="en-GB" sz="2800" dirty="0" smtClean="0"/>
              <a:t>P2.4 - Outline </a:t>
            </a:r>
            <a:r>
              <a:rPr lang="en-GB" sz="2800" dirty="0"/>
              <a:t>Design Methods </a:t>
            </a:r>
            <a:r>
              <a:rPr lang="en-GB" sz="2800" dirty="0" smtClean="0"/>
              <a:t>- Visualisations</a:t>
            </a:r>
            <a:endParaRPr lang="en-GB" sz="2800" dirty="0"/>
          </a:p>
        </p:txBody>
      </p:sp>
      <p:pic>
        <p:nvPicPr>
          <p:cNvPr id="3074" name="Picture 2" descr="http://open-tube.com/wp-content/uploads/2009/02/buzan-mindmap.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79" t="10049" r="2366" b="8601"/>
          <a:stretch/>
        </p:blipFill>
        <p:spPr bwMode="auto">
          <a:xfrm>
            <a:off x="6299986" y="548680"/>
            <a:ext cx="2632275" cy="11851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6" name="Picture 4" descr="http://www.irisreading.com/wp-content/uploads/2011/08/All-about-Mind-Mappi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9986" y="1988840"/>
            <a:ext cx="2632275" cy="20519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http://brianair.files.wordpress.com/2010/10/moodboard-111.jpg?w=600&amp;h=4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4251679"/>
            <a:ext cx="2560062" cy="20053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9865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71463" indent="-255588"/>
            <a:r>
              <a:rPr lang="en-GB" sz="2000" dirty="0" smtClean="0"/>
              <a:t>During the production of the Graphics there will be stages that overlap, companies start the same, planning, negotiating the client brief, drawing sketches. But when the production of a large set of graphics gets underway, the artwork for graphics will be done at the same time as the background designs, the research and this will take time because of their importance. The first completed graphic can be tested while the other graphics are being made, but the Logo needs to be first as it will be on the others.</a:t>
            </a:r>
          </a:p>
          <a:p>
            <a:pPr marL="271463" indent="-255588"/>
            <a:r>
              <a:rPr lang="en-GB" sz="2000" dirty="0" smtClean="0"/>
              <a:t>Similarly some of the buttons and Navigation Graphics can be produced independently of the image graphics and some of the graphics are intrinsically linked to the working of the others. The </a:t>
            </a:r>
            <a:r>
              <a:rPr lang="en-GB" sz="2000" dirty="0"/>
              <a:t>stages of production include</a:t>
            </a:r>
            <a:r>
              <a:rPr lang="en-GB" sz="2000" dirty="0" smtClean="0"/>
              <a:t>:</a:t>
            </a:r>
          </a:p>
          <a:p>
            <a:pPr marL="354013" lvl="1">
              <a:lnSpc>
                <a:spcPct val="80000"/>
              </a:lnSpc>
              <a:defRPr/>
            </a:pPr>
            <a:endParaRPr lang="en-GB" sz="2800" b="1" dirty="0" smtClean="0"/>
          </a:p>
          <a:p>
            <a:pPr marL="354013" lvl="1">
              <a:lnSpc>
                <a:spcPct val="80000"/>
              </a:lnSpc>
              <a:defRPr/>
            </a:pPr>
            <a:endParaRPr lang="en-GB" sz="2000" b="1" dirty="0" smtClean="0"/>
          </a:p>
          <a:p>
            <a:pPr marL="354013" lvl="1">
              <a:lnSpc>
                <a:spcPct val="80000"/>
              </a:lnSpc>
              <a:defRPr/>
            </a:pPr>
            <a:endParaRPr lang="en-GB" sz="2000" b="1" dirty="0"/>
          </a:p>
          <a:p>
            <a:pPr marL="354013" lvl="1">
              <a:lnSpc>
                <a:spcPct val="80000"/>
              </a:lnSpc>
              <a:defRPr/>
            </a:pPr>
            <a:endParaRPr lang="en-GB" sz="2000" b="1" dirty="0" smtClean="0"/>
          </a:p>
          <a:p>
            <a:pPr marL="354013" lvl="1">
              <a:lnSpc>
                <a:spcPct val="80000"/>
              </a:lnSpc>
              <a:defRPr/>
            </a:pPr>
            <a:endParaRPr lang="en-GB" sz="2000" b="1" dirty="0"/>
          </a:p>
          <a:p>
            <a:pPr marL="125413" lvl="1" indent="0">
              <a:lnSpc>
                <a:spcPct val="80000"/>
              </a:lnSpc>
              <a:buNone/>
              <a:defRPr/>
            </a:pPr>
            <a:r>
              <a:rPr lang="en-GB" sz="2000" b="1" dirty="0" smtClean="0"/>
              <a:t>P2.4 </a:t>
            </a:r>
            <a:r>
              <a:rPr lang="en-GB" sz="2000" b="1" dirty="0"/>
              <a:t>- Task 05 - </a:t>
            </a:r>
            <a:r>
              <a:rPr lang="en-GB" sz="2000" dirty="0"/>
              <a:t>Create a </a:t>
            </a:r>
            <a:r>
              <a:rPr lang="en-GB" sz="2000" dirty="0" smtClean="0"/>
              <a:t>Mood Board and Mind </a:t>
            </a:r>
            <a:r>
              <a:rPr lang="en-GB" sz="2000" dirty="0"/>
              <a:t>Map that indicates overlapping tasks for your </a:t>
            </a:r>
            <a:r>
              <a:rPr lang="en-GB" sz="2000" dirty="0" smtClean="0"/>
              <a:t>graphics </a:t>
            </a:r>
            <a:r>
              <a:rPr lang="en-GB" sz="2000" dirty="0"/>
              <a:t>covering all the necessary production tasks.</a:t>
            </a:r>
          </a:p>
          <a:p>
            <a:endParaRPr lang="en-GB" sz="2000" dirty="0"/>
          </a:p>
        </p:txBody>
      </p:sp>
      <p:sp>
        <p:nvSpPr>
          <p:cNvPr id="28"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P2.4 - Outline Design Methods – Visualisations – Mind Map</a:t>
            </a:r>
            <a:endParaRPr lang="en-GB" dirty="0"/>
          </a:p>
        </p:txBody>
      </p:sp>
      <p:graphicFrame>
        <p:nvGraphicFramePr>
          <p:cNvPr id="30" name="Table 29"/>
          <p:cNvGraphicFramePr>
            <a:graphicFrameLocks noGrp="1"/>
          </p:cNvGraphicFramePr>
          <p:nvPr>
            <p:extLst>
              <p:ext uri="{D42A27DB-BD31-4B8C-83A1-F6EECF244321}">
                <p14:modId xmlns:p14="http://schemas.microsoft.com/office/powerpoint/2010/main" val="1613529567"/>
              </p:ext>
            </p:extLst>
          </p:nvPr>
        </p:nvGraphicFramePr>
        <p:xfrm>
          <a:off x="323528" y="4005064"/>
          <a:ext cx="8543571" cy="1461199"/>
        </p:xfrm>
        <a:graphic>
          <a:graphicData uri="http://schemas.openxmlformats.org/drawingml/2006/table">
            <a:tbl>
              <a:tblPr firstRow="1" bandRow="1">
                <a:tableStyleId>{5C22544A-7EE6-4342-B048-85BDC9FD1C3A}</a:tableStyleId>
              </a:tblPr>
              <a:tblGrid>
                <a:gridCol w="2592287"/>
                <a:gridCol w="3103427"/>
                <a:gridCol w="2847857"/>
              </a:tblGrid>
              <a:tr h="370840">
                <a:tc>
                  <a:txBody>
                    <a:bodyPr/>
                    <a:lstStyle/>
                    <a:p>
                      <a:pPr marL="0" lvl="1" indent="0">
                        <a:lnSpc>
                          <a:spcPct val="80000"/>
                        </a:lnSpc>
                        <a:defRPr/>
                      </a:pPr>
                      <a:r>
                        <a:rPr lang="en-GB" sz="1400" dirty="0" smtClean="0">
                          <a:latin typeface="Calibri" pitchFamily="34" charset="0"/>
                          <a:cs typeface="Calibri" pitchFamily="34" charset="0"/>
                        </a:rPr>
                        <a:t>Preparing the Client Brief</a:t>
                      </a:r>
                    </a:p>
                    <a:p>
                      <a:pPr marL="0" lvl="1" indent="0">
                        <a:lnSpc>
                          <a:spcPct val="80000"/>
                        </a:lnSpc>
                        <a:defRPr/>
                      </a:pPr>
                      <a:r>
                        <a:rPr lang="en-GB" sz="1400" dirty="0" smtClean="0">
                          <a:latin typeface="Calibri" pitchFamily="34" charset="0"/>
                          <a:cs typeface="Calibri" pitchFamily="34" charset="0"/>
                        </a:rPr>
                        <a:t>Research</a:t>
                      </a:r>
                    </a:p>
                    <a:p>
                      <a:pPr marL="0" lvl="1" indent="0">
                        <a:lnSpc>
                          <a:spcPct val="80000"/>
                        </a:lnSpc>
                        <a:defRPr/>
                      </a:pPr>
                      <a:r>
                        <a:rPr lang="en-GB" sz="1400" dirty="0" smtClean="0">
                          <a:latin typeface="Calibri" pitchFamily="34" charset="0"/>
                          <a:cs typeface="Calibri" pitchFamily="34" charset="0"/>
                        </a:rPr>
                        <a:t>Sourcing Images</a:t>
                      </a:r>
                    </a:p>
                    <a:p>
                      <a:pPr marL="0" lvl="1" indent="0">
                        <a:lnSpc>
                          <a:spcPct val="80000"/>
                        </a:lnSpc>
                        <a:defRPr/>
                      </a:pPr>
                      <a:r>
                        <a:rPr lang="en-GB" sz="1400" dirty="0" smtClean="0">
                          <a:latin typeface="Calibri" pitchFamily="34" charset="0"/>
                          <a:cs typeface="Calibri" pitchFamily="34" charset="0"/>
                        </a:rPr>
                        <a:t>House style</a:t>
                      </a:r>
                    </a:p>
                    <a:p>
                      <a:pPr marL="0" lvl="1" indent="0">
                        <a:lnSpc>
                          <a:spcPct val="80000"/>
                        </a:lnSpc>
                        <a:defRPr/>
                      </a:pPr>
                      <a:r>
                        <a:rPr lang="en-GB" sz="1400" dirty="0" smtClean="0">
                          <a:latin typeface="Calibri" pitchFamily="34" charset="0"/>
                          <a:cs typeface="Calibri" pitchFamily="34" charset="0"/>
                        </a:rPr>
                        <a:t>Preparation</a:t>
                      </a:r>
                    </a:p>
                    <a:p>
                      <a:pPr marL="355600" lvl="2" indent="-182563">
                        <a:lnSpc>
                          <a:spcPct val="80000"/>
                        </a:lnSpc>
                        <a:buFont typeface="Arial" pitchFamily="34" charset="0"/>
                        <a:buChar char="•"/>
                        <a:defRPr/>
                      </a:pPr>
                      <a:r>
                        <a:rPr lang="en-GB" sz="1400" dirty="0" smtClean="0">
                          <a:latin typeface="Calibri" pitchFamily="34" charset="0"/>
                          <a:cs typeface="Calibri" pitchFamily="34" charset="0"/>
                        </a:rPr>
                        <a:t>Sketches</a:t>
                      </a:r>
                    </a:p>
                    <a:p>
                      <a:pPr marL="355600" lvl="2" indent="-182563">
                        <a:lnSpc>
                          <a:spcPct val="80000"/>
                        </a:lnSpc>
                        <a:buFont typeface="Arial" pitchFamily="34" charset="0"/>
                        <a:buChar char="•"/>
                        <a:defRPr/>
                      </a:pPr>
                      <a:r>
                        <a:rPr lang="en-GB" sz="1400" dirty="0" smtClean="0">
                          <a:latin typeface="Calibri" pitchFamily="34" charset="0"/>
                          <a:cs typeface="Calibri" pitchFamily="34" charset="0"/>
                        </a:rPr>
                        <a:t>Mood Board</a:t>
                      </a:r>
                    </a:p>
                    <a:p>
                      <a:pPr marL="355600" lvl="2" indent="-182563">
                        <a:lnSpc>
                          <a:spcPct val="80000"/>
                        </a:lnSpc>
                        <a:buFont typeface="Arial" pitchFamily="34" charset="0"/>
                        <a:buChar char="•"/>
                        <a:defRPr/>
                      </a:pPr>
                      <a:r>
                        <a:rPr lang="en-GB" sz="1400" dirty="0" smtClean="0">
                          <a:latin typeface="Calibri" pitchFamily="34" charset="0"/>
                          <a:cs typeface="Calibri" pitchFamily="34" charset="0"/>
                        </a:rPr>
                        <a:t>Mind Map</a:t>
                      </a:r>
                      <a:endParaRPr lang="en-GB" sz="1400" dirty="0">
                        <a:latin typeface="Calibri" pitchFamily="34" charset="0"/>
                        <a:cs typeface="Calibri" pitchFamily="34" charset="0"/>
                      </a:endParaRPr>
                    </a:p>
                  </a:txBody>
                  <a:tcPr/>
                </a:tc>
                <a:tc>
                  <a:txBody>
                    <a:bodyPr/>
                    <a:lstStyle/>
                    <a:p>
                      <a:pPr marL="95250" lvl="1" indent="0">
                        <a:lnSpc>
                          <a:spcPct val="80000"/>
                        </a:lnSpc>
                        <a:defRPr/>
                      </a:pPr>
                      <a:r>
                        <a:rPr lang="en-GB" sz="1400" dirty="0" smtClean="0">
                          <a:latin typeface="Calibri" pitchFamily="34" charset="0"/>
                          <a:cs typeface="Calibri" pitchFamily="34" charset="0"/>
                        </a:rPr>
                        <a:t>Implementation</a:t>
                      </a:r>
                    </a:p>
                    <a:p>
                      <a:pPr marL="355600" lvl="2" indent="-184150">
                        <a:lnSpc>
                          <a:spcPct val="80000"/>
                        </a:lnSpc>
                        <a:buFont typeface="Arial" pitchFamily="34" charset="0"/>
                        <a:buChar char="•"/>
                        <a:defRPr/>
                      </a:pPr>
                      <a:r>
                        <a:rPr lang="en-GB" sz="1400" dirty="0" smtClean="0">
                          <a:latin typeface="Calibri" pitchFamily="34" charset="0"/>
                          <a:cs typeface="Calibri" pitchFamily="34" charset="0"/>
                        </a:rPr>
                        <a:t>Creating Logo</a:t>
                      </a:r>
                    </a:p>
                    <a:p>
                      <a:pPr marL="355600" lvl="2" indent="-184150">
                        <a:lnSpc>
                          <a:spcPct val="80000"/>
                        </a:lnSpc>
                        <a:buFont typeface="Arial" pitchFamily="34" charset="0"/>
                        <a:buChar char="•"/>
                        <a:defRPr/>
                      </a:pPr>
                      <a:r>
                        <a:rPr lang="en-GB" sz="1400" dirty="0" smtClean="0">
                          <a:latin typeface="Calibri" pitchFamily="34" charset="0"/>
                          <a:cs typeface="Calibri" pitchFamily="34" charset="0"/>
                        </a:rPr>
                        <a:t>Creating Banner</a:t>
                      </a:r>
                    </a:p>
                    <a:p>
                      <a:pPr marL="355600" lvl="2" indent="-184150">
                        <a:lnSpc>
                          <a:spcPct val="80000"/>
                        </a:lnSpc>
                        <a:buFont typeface="Arial" pitchFamily="34" charset="0"/>
                        <a:buChar char="•"/>
                        <a:defRPr/>
                      </a:pPr>
                      <a:r>
                        <a:rPr lang="en-GB" sz="1400" dirty="0" smtClean="0">
                          <a:latin typeface="Calibri" pitchFamily="34" charset="0"/>
                          <a:cs typeface="Calibri" pitchFamily="34" charset="0"/>
                        </a:rPr>
                        <a:t>Creating Third Graphic</a:t>
                      </a:r>
                    </a:p>
                    <a:p>
                      <a:pPr marL="355600" lvl="2" indent="-184150">
                        <a:lnSpc>
                          <a:spcPct val="80000"/>
                        </a:lnSpc>
                        <a:buFont typeface="Arial" pitchFamily="34" charset="0"/>
                        <a:buChar char="•"/>
                        <a:defRPr/>
                      </a:pPr>
                      <a:r>
                        <a:rPr lang="en-GB" sz="1400" dirty="0" smtClean="0">
                          <a:latin typeface="Calibri" pitchFamily="34" charset="0"/>
                          <a:cs typeface="Calibri" pitchFamily="34" charset="0"/>
                        </a:rPr>
                        <a:t>Creating Fourth Graphic</a:t>
                      </a:r>
                      <a:endParaRPr lang="en-GB" sz="1400" dirty="0">
                        <a:latin typeface="Calibri" pitchFamily="34" charset="0"/>
                        <a:cs typeface="Calibri" pitchFamily="34" charset="0"/>
                      </a:endParaRPr>
                    </a:p>
                  </a:txBody>
                  <a:tcPr/>
                </a:tc>
                <a:tc>
                  <a:txBody>
                    <a:bodyPr/>
                    <a:lstStyle/>
                    <a:p>
                      <a:pPr marL="95250" lvl="1" indent="0">
                        <a:lnSpc>
                          <a:spcPct val="80000"/>
                        </a:lnSpc>
                        <a:defRPr/>
                      </a:pPr>
                      <a:r>
                        <a:rPr lang="en-GB" sz="1400" dirty="0" smtClean="0">
                          <a:latin typeface="Calibri" pitchFamily="34" charset="0"/>
                          <a:cs typeface="Calibri" pitchFamily="34" charset="0"/>
                        </a:rPr>
                        <a:t>Testing</a:t>
                      </a:r>
                    </a:p>
                    <a:p>
                      <a:pPr marL="95250" lvl="1" indent="0">
                        <a:lnSpc>
                          <a:spcPct val="80000"/>
                        </a:lnSpc>
                        <a:defRPr/>
                      </a:pPr>
                      <a:r>
                        <a:rPr lang="en-GB" sz="1400" dirty="0" smtClean="0">
                          <a:latin typeface="Calibri" pitchFamily="34" charset="0"/>
                          <a:cs typeface="Calibri" pitchFamily="34" charset="0"/>
                        </a:rPr>
                        <a:t>Self Evaluation</a:t>
                      </a:r>
                    </a:p>
                    <a:p>
                      <a:pPr marL="95250" lvl="1" indent="0">
                        <a:lnSpc>
                          <a:spcPct val="80000"/>
                        </a:lnSpc>
                        <a:defRPr/>
                      </a:pPr>
                      <a:r>
                        <a:rPr lang="en-GB" sz="1400" dirty="0" smtClean="0">
                          <a:latin typeface="Calibri" pitchFamily="34" charset="0"/>
                          <a:cs typeface="Calibri" pitchFamily="34" charset="0"/>
                        </a:rPr>
                        <a:t>Peer Evaluation</a:t>
                      </a:r>
                    </a:p>
                    <a:p>
                      <a:pPr marL="95250" lvl="1" indent="0">
                        <a:lnSpc>
                          <a:spcPct val="80000"/>
                        </a:lnSpc>
                        <a:defRPr/>
                      </a:pPr>
                      <a:r>
                        <a:rPr lang="en-GB" sz="1400" dirty="0" smtClean="0">
                          <a:latin typeface="Calibri" pitchFamily="34" charset="0"/>
                          <a:cs typeface="Calibri" pitchFamily="34" charset="0"/>
                        </a:rPr>
                        <a:t>Improvements</a:t>
                      </a:r>
                      <a:endParaRPr lang="en-GB" sz="11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145180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92696"/>
            <a:ext cx="6661404" cy="5544616"/>
          </a:xfrm>
        </p:spPr>
        <p:txBody>
          <a:bodyPr>
            <a:noAutofit/>
          </a:bodyPr>
          <a:lstStyle/>
          <a:p>
            <a:pPr marL="268288" indent="-268288"/>
            <a:r>
              <a:rPr lang="en-GB" sz="1600" b="1" dirty="0" smtClean="0"/>
              <a:t>For P2.5 - </a:t>
            </a:r>
            <a:r>
              <a:rPr lang="en-GB" sz="1600" dirty="0" smtClean="0"/>
              <a:t>It is necessary to sketch your graphics before production. These sketches need detail but you will not be marked on the quality of your drawing. </a:t>
            </a:r>
          </a:p>
          <a:p>
            <a:pPr marL="268288" indent="-268288"/>
            <a:r>
              <a:rPr lang="en-GB" sz="1600" dirty="0" smtClean="0"/>
              <a:t>There are 4 sketches you will need to do, the Logo, banner and the other two. For Pass the annotations on all 4 sketches will determine the grade.</a:t>
            </a:r>
          </a:p>
          <a:p>
            <a:pPr marL="268288" indent="-268288"/>
            <a:r>
              <a:rPr lang="en-GB" sz="1600" dirty="0" smtClean="0"/>
              <a:t>Here are some examples of the kind of final sketches we are expecting - However some of these do not show much development</a:t>
            </a:r>
          </a:p>
          <a:p>
            <a:pPr marL="268288" indent="-268288"/>
            <a:r>
              <a:rPr lang="en-GB" sz="1600" dirty="0" smtClean="0"/>
              <a:t>Remember it is not artistic prowess but technical ability and development you need to demonstrate. The main idea is to get your idea across</a:t>
            </a:r>
          </a:p>
          <a:p>
            <a:pPr marL="268288" indent="-268288"/>
            <a:r>
              <a:rPr lang="en-GB" sz="1600" b="1" dirty="0" smtClean="0"/>
              <a:t>For Merit M2.1</a:t>
            </a:r>
            <a:r>
              <a:rPr lang="en-GB" sz="1600" dirty="0" smtClean="0"/>
              <a:t> – Sketches need to be annotated in detail e.g</a:t>
            </a:r>
            <a:r>
              <a:rPr lang="en-GB" sz="1600" dirty="0"/>
              <a:t>. multiple sketches or storyboards for rollovers or animated </a:t>
            </a:r>
            <a:r>
              <a:rPr lang="en-GB" sz="1600" dirty="0" smtClean="0"/>
              <a:t>images. Storyboards can be taken from this link.</a:t>
            </a:r>
            <a:endParaRPr lang="en-GB" sz="1600" dirty="0"/>
          </a:p>
          <a:p>
            <a:pPr marL="268288" indent="-268288"/>
            <a:r>
              <a:rPr lang="en-GB" sz="1600" b="1" dirty="0" smtClean="0"/>
              <a:t>For Merit M2.2 -</a:t>
            </a:r>
            <a:r>
              <a:rPr lang="en-GB" sz="1600" dirty="0" smtClean="0"/>
              <a:t> Annotations</a:t>
            </a:r>
            <a:r>
              <a:rPr lang="en-GB" sz="1600" dirty="0"/>
              <a:t>, (e.g. planned resolution, bit depth, colour mode). </a:t>
            </a:r>
            <a:endParaRPr lang="en-GB" sz="1600" dirty="0" smtClean="0"/>
          </a:p>
          <a:p>
            <a:pPr marL="0" indent="0">
              <a:buNone/>
            </a:pPr>
            <a:r>
              <a:rPr lang="en-GB" sz="1600" b="1" dirty="0" smtClean="0"/>
              <a:t>P2.5 – Task 06 - </a:t>
            </a:r>
            <a:r>
              <a:rPr lang="en-GB" sz="1600" dirty="0" smtClean="0"/>
              <a:t>Create a series of Individual Graphic Sketches for your 4 planned graphics to include annotations.</a:t>
            </a:r>
          </a:p>
          <a:p>
            <a:pPr marL="0" indent="0">
              <a:buNone/>
            </a:pPr>
            <a:r>
              <a:rPr lang="en-GB" sz="1600" b="1" dirty="0" smtClean="0"/>
              <a:t>M2.1 – Task 07 – </a:t>
            </a:r>
            <a:r>
              <a:rPr lang="en-GB" sz="1600" dirty="0" smtClean="0"/>
              <a:t>Create a series of Multiple Sketches </a:t>
            </a:r>
            <a:r>
              <a:rPr lang="en-GB" sz="1600" dirty="0"/>
              <a:t>or </a:t>
            </a:r>
            <a:r>
              <a:rPr lang="en-GB" sz="1600" dirty="0" smtClean="0"/>
              <a:t>Storyboards including </a:t>
            </a:r>
            <a:r>
              <a:rPr lang="en-GB" sz="1600" dirty="0"/>
              <a:t>rollovers or animated </a:t>
            </a:r>
            <a:r>
              <a:rPr lang="en-GB" sz="1600" dirty="0" smtClean="0"/>
              <a:t>images.</a:t>
            </a:r>
          </a:p>
          <a:p>
            <a:pPr marL="0" indent="0">
              <a:buNone/>
            </a:pPr>
            <a:r>
              <a:rPr lang="en-GB" sz="1600" b="1" dirty="0" smtClean="0"/>
              <a:t>M2.2 – Task 08 – </a:t>
            </a:r>
            <a:r>
              <a:rPr lang="en-GB" sz="1600" dirty="0" smtClean="0"/>
              <a:t>Create annotations for your sketches to include </a:t>
            </a:r>
            <a:r>
              <a:rPr lang="en-GB" sz="1600" dirty="0"/>
              <a:t>planned resolution, bit depth, colour </a:t>
            </a:r>
            <a:r>
              <a:rPr lang="en-GB" sz="1600" dirty="0" smtClean="0"/>
              <a:t>mode.</a:t>
            </a:r>
            <a:endParaRPr lang="en-GB" sz="1600" dirty="0"/>
          </a:p>
        </p:txBody>
      </p:sp>
      <p:pic>
        <p:nvPicPr>
          <p:cNvPr id="5122" name="Picture 2" descr="http://www.erikadanu.com/files/gimgs/6_melsheetsweb_v2.jpg"/>
          <p:cNvPicPr>
            <a:picLocks noChangeAspect="1" noChangeArrowheads="1"/>
          </p:cNvPicPr>
          <p:nvPr/>
        </p:nvPicPr>
        <p:blipFill>
          <a:blip r:embed="rId3" cstate="print"/>
          <a:srcRect/>
          <a:stretch>
            <a:fillRect/>
          </a:stretch>
        </p:blipFill>
        <p:spPr bwMode="auto">
          <a:xfrm>
            <a:off x="6812310" y="4797152"/>
            <a:ext cx="2224186" cy="1440160"/>
          </a:xfrm>
          <a:prstGeom prst="rect">
            <a:avLst/>
          </a:prstGeom>
          <a:noFill/>
        </p:spPr>
      </p:pic>
      <p:pic>
        <p:nvPicPr>
          <p:cNvPr id="5126" name="Picture 6" descr="http://blog.lib.umn.edu/amin0037/dha2311/sketch-week3.jpg"/>
          <p:cNvPicPr>
            <a:picLocks noChangeAspect="1" noChangeArrowheads="1"/>
          </p:cNvPicPr>
          <p:nvPr/>
        </p:nvPicPr>
        <p:blipFill>
          <a:blip r:embed="rId4" cstate="print"/>
          <a:srcRect/>
          <a:stretch>
            <a:fillRect/>
          </a:stretch>
        </p:blipFill>
        <p:spPr bwMode="auto">
          <a:xfrm>
            <a:off x="6846665" y="591024"/>
            <a:ext cx="2235187" cy="1737857"/>
          </a:xfrm>
          <a:prstGeom prst="rect">
            <a:avLst/>
          </a:prstGeom>
          <a:noFill/>
        </p:spPr>
      </p:pic>
      <p:pic>
        <p:nvPicPr>
          <p:cNvPr id="5128" name="Picture 8" descr="http://www.carllyonsstudio.com/cgi/images/mr-m.jpg"/>
          <p:cNvPicPr>
            <a:picLocks noChangeAspect="1" noChangeArrowheads="1"/>
          </p:cNvPicPr>
          <p:nvPr/>
        </p:nvPicPr>
        <p:blipFill>
          <a:blip r:embed="rId5" cstate="print"/>
          <a:srcRect/>
          <a:stretch>
            <a:fillRect/>
          </a:stretch>
        </p:blipFill>
        <p:spPr bwMode="auto">
          <a:xfrm>
            <a:off x="6804248" y="2477007"/>
            <a:ext cx="802193" cy="2176129"/>
          </a:xfrm>
          <a:prstGeom prst="rect">
            <a:avLst/>
          </a:prstGeom>
          <a:noFill/>
        </p:spPr>
      </p:pic>
      <p:pic>
        <p:nvPicPr>
          <p:cNvPr id="5130" name="Picture 10" descr="http://gambit.mit.edu/updates/assets_c/2009/11/Cama_Character_Sketch_02-thumb-300x388-1739.jpg"/>
          <p:cNvPicPr>
            <a:picLocks noChangeAspect="1" noChangeArrowheads="1"/>
          </p:cNvPicPr>
          <p:nvPr/>
        </p:nvPicPr>
        <p:blipFill>
          <a:blip r:embed="rId6" cstate="print"/>
          <a:srcRect/>
          <a:stretch>
            <a:fillRect/>
          </a:stretch>
        </p:blipFill>
        <p:spPr bwMode="auto">
          <a:xfrm>
            <a:off x="7596336" y="2580294"/>
            <a:ext cx="1486389" cy="1928826"/>
          </a:xfrm>
          <a:prstGeom prst="rect">
            <a:avLst/>
          </a:prstGeom>
          <a:noFill/>
        </p:spPr>
      </p:pic>
      <p:sp>
        <p:nvSpPr>
          <p:cNvPr id="9" name="Content Placeholder 1"/>
          <p:cNvSpPr txBox="1">
            <a:spLocks/>
          </p:cNvSpPr>
          <p:nvPr/>
        </p:nvSpPr>
        <p:spPr>
          <a:xfrm>
            <a:off x="1500166" y="5357826"/>
            <a:ext cx="2928958" cy="1143008"/>
          </a:xfrm>
          <a:prstGeom prst="rect">
            <a:avLst/>
          </a:prstGeom>
        </p:spPr>
        <p:txBody>
          <a:bodyPr vert="horz">
            <a:normAutofit/>
          </a:bodyPr>
          <a:lstStyle/>
          <a:p>
            <a:pPr marL="365760" marR="0" lvl="0" indent="-256032" algn="l" defTabSz="914400" rtl="0" eaLnBrk="1" fontAlgn="auto" latinLnBrk="0" hangingPunct="1">
              <a:lnSpc>
                <a:spcPct val="100000"/>
              </a:lnSpc>
              <a:spcBef>
                <a:spcPts val="0"/>
              </a:spcBef>
              <a:spcAft>
                <a:spcPts val="600"/>
              </a:spcAft>
              <a:buClr>
                <a:schemeClr val="accent1"/>
              </a:buClr>
              <a:buSzPct val="68000"/>
              <a:buFont typeface="Wingdings 3"/>
              <a:buChar char=""/>
              <a:tabLst/>
              <a:defRPr/>
            </a:pPr>
            <a:endParaRPr kumimoji="0" lang="en-GB" sz="27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29"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P2.5, M2 - Outline Design Methods – Visualisation Sketches</a:t>
            </a:r>
            <a:endParaRPr lang="en-GB" dirty="0"/>
          </a:p>
        </p:txBody>
      </p:sp>
    </p:spTree>
    <p:extLst>
      <p:ext uri="{BB962C8B-B14F-4D97-AF65-F5344CB8AC3E}">
        <p14:creationId xmlns:p14="http://schemas.microsoft.com/office/powerpoint/2010/main" val="2583988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13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128"/>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122"/>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51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71463" indent="-255588"/>
            <a:r>
              <a:rPr lang="en-GB" sz="1800" dirty="0" smtClean="0"/>
              <a:t>For this stage you will need to use either a project Management program like Microsoft Project or Open Proj or create a Gantt Chart using Excel to produce a timeline for the creation and sourcing stages of the projects. This should take into consideration Parallel Processes, Milestones and Deadlines. The project should be broken down into 5 major sections or stages:</a:t>
            </a:r>
          </a:p>
          <a:p>
            <a:pPr lvl="1"/>
            <a:r>
              <a:rPr lang="en-GB" sz="1800" dirty="0" smtClean="0"/>
              <a:t>planning </a:t>
            </a:r>
            <a:endParaRPr lang="en-GB" sz="1800" dirty="0"/>
          </a:p>
          <a:p>
            <a:pPr lvl="1"/>
            <a:r>
              <a:rPr lang="en-GB" sz="1800" dirty="0" smtClean="0"/>
              <a:t>designing </a:t>
            </a:r>
            <a:endParaRPr lang="en-GB" sz="1800" dirty="0"/>
          </a:p>
          <a:p>
            <a:pPr lvl="1"/>
            <a:r>
              <a:rPr lang="en-GB" sz="1800" dirty="0" smtClean="0"/>
              <a:t>creating </a:t>
            </a:r>
            <a:endParaRPr lang="en-GB" sz="1800" dirty="0"/>
          </a:p>
          <a:p>
            <a:pPr lvl="1"/>
            <a:r>
              <a:rPr lang="en-GB" sz="1800" dirty="0" smtClean="0"/>
              <a:t>modifying </a:t>
            </a:r>
            <a:endParaRPr lang="en-GB" sz="1800" dirty="0"/>
          </a:p>
          <a:p>
            <a:pPr lvl="1"/>
            <a:r>
              <a:rPr lang="en-GB" sz="1800" dirty="0" smtClean="0"/>
              <a:t>evaluating</a:t>
            </a:r>
            <a:r>
              <a:rPr lang="en-GB" sz="1800" dirty="0"/>
              <a:t>. </a:t>
            </a:r>
          </a:p>
          <a:p>
            <a:pPr marL="228600" lvl="1">
              <a:buFont typeface="Wingdings 3" pitchFamily="18" charset="2"/>
              <a:buChar char=""/>
            </a:pPr>
            <a:r>
              <a:rPr lang="en-GB" sz="1800" dirty="0" smtClean="0"/>
              <a:t>Each of these stages can be broken down into parts, for instance creating can include sourcing, part 1 of 4, saving and exporting file formats and gaining permissions.</a:t>
            </a:r>
          </a:p>
          <a:p>
            <a:pPr marL="228600" lvl="1">
              <a:buFont typeface="Wingdings 3" pitchFamily="18" charset="2"/>
              <a:buChar char=""/>
            </a:pPr>
            <a:r>
              <a:rPr lang="en-GB" sz="1800" dirty="0" smtClean="0"/>
              <a:t>This should be a plan that is capable of being followed. Altogether you have 42 days to complete this and the rest of the project, the Gantt or project Plan should reflect this.</a:t>
            </a:r>
            <a:endParaRPr lang="en-GB" sz="1800" dirty="0"/>
          </a:p>
          <a:p>
            <a:pPr marL="0" indent="0">
              <a:buNone/>
            </a:pPr>
            <a:r>
              <a:rPr lang="en-GB" sz="1800" b="1" dirty="0" smtClean="0"/>
              <a:t>M2.3 –Task 09 </a:t>
            </a:r>
            <a:r>
              <a:rPr lang="en-GB" sz="1800" b="1" dirty="0"/>
              <a:t>– </a:t>
            </a:r>
            <a:r>
              <a:rPr lang="en-GB" sz="1800" dirty="0"/>
              <a:t>Create </a:t>
            </a:r>
            <a:r>
              <a:rPr lang="en-GB" sz="1800" dirty="0" smtClean="0"/>
              <a:t>a Gantt or Project file that illustrated the timings of each stage and sub stages of the project.</a:t>
            </a:r>
            <a:endParaRPr lang="en-GB" sz="1800" dirty="0"/>
          </a:p>
        </p:txBody>
      </p:sp>
      <p:sp>
        <p:nvSpPr>
          <p:cNvPr id="5"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M2.3 - Outline Design Methods – Planning stages</a:t>
            </a:r>
            <a:endParaRPr lang="en-GB" dirty="0"/>
          </a:p>
        </p:txBody>
      </p:sp>
    </p:spTree>
    <p:extLst>
      <p:ext uri="{BB962C8B-B14F-4D97-AF65-F5344CB8AC3E}">
        <p14:creationId xmlns:p14="http://schemas.microsoft.com/office/powerpoint/2010/main" val="244799140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r>
              <a:rPr lang="en-GB" sz="2000" dirty="0" smtClean="0"/>
              <a:t>For Distinction you will need to </a:t>
            </a:r>
            <a:r>
              <a:rPr lang="en-GB" sz="2000" dirty="0"/>
              <a:t>justify the decisions they have made when producing their detailed plan. </a:t>
            </a:r>
            <a:r>
              <a:rPr lang="en-GB" sz="2000" dirty="0" smtClean="0"/>
              <a:t>These should include how you stuck to a house style in the planning and how the products will serve the multimedia product best. Justification </a:t>
            </a:r>
            <a:r>
              <a:rPr lang="en-GB" sz="2000" dirty="0"/>
              <a:t>must be detailed with appropriate reasons giving for the types of graphics to be </a:t>
            </a:r>
            <a:r>
              <a:rPr lang="en-GB" sz="2000" dirty="0" smtClean="0"/>
              <a:t>created. </a:t>
            </a:r>
            <a:r>
              <a:rPr lang="en-GB" sz="2000" dirty="0"/>
              <a:t>The justification must also cover the settings chosen</a:t>
            </a:r>
            <a:r>
              <a:rPr lang="en-GB" sz="2000" dirty="0" smtClean="0"/>
              <a:t>.</a:t>
            </a:r>
          </a:p>
          <a:p>
            <a:r>
              <a:rPr lang="en-GB" sz="2000" dirty="0" smtClean="0"/>
              <a:t>Because this is the Distinction criteria, the argument needs to be detailed and inclusive, argue for and against, be critical of your decisions.</a:t>
            </a:r>
          </a:p>
          <a:p>
            <a:endParaRPr lang="en-GB" sz="2000" dirty="0" smtClean="0"/>
          </a:p>
          <a:p>
            <a:endParaRPr lang="en-GB" sz="2000" dirty="0"/>
          </a:p>
          <a:p>
            <a:endParaRPr lang="en-GB" sz="2000" dirty="0" smtClean="0"/>
          </a:p>
          <a:p>
            <a:endParaRPr lang="en-GB" sz="2000" dirty="0"/>
          </a:p>
          <a:p>
            <a:pPr marL="109728" indent="0">
              <a:buNone/>
            </a:pPr>
            <a:r>
              <a:rPr lang="en-GB" sz="2000" b="1" dirty="0" smtClean="0"/>
              <a:t>D2.1 – Task 10 </a:t>
            </a:r>
            <a:r>
              <a:rPr lang="en-GB" sz="2000" b="1" dirty="0"/>
              <a:t>– </a:t>
            </a:r>
            <a:r>
              <a:rPr lang="en-GB" sz="2000" dirty="0" smtClean="0"/>
              <a:t>Justify </a:t>
            </a:r>
            <a:r>
              <a:rPr lang="en-GB" sz="2000" dirty="0"/>
              <a:t>the decisions </a:t>
            </a:r>
            <a:r>
              <a:rPr lang="en-GB" sz="2000" dirty="0" smtClean="0"/>
              <a:t>made </a:t>
            </a:r>
            <a:r>
              <a:rPr lang="en-GB" sz="2000" dirty="0"/>
              <a:t>when producing </a:t>
            </a:r>
            <a:r>
              <a:rPr lang="en-GB" sz="2000" dirty="0" smtClean="0"/>
              <a:t>the plans with </a:t>
            </a:r>
            <a:r>
              <a:rPr lang="en-GB" sz="2000" dirty="0"/>
              <a:t>appropriate reasons giving for the types of graphics to be </a:t>
            </a:r>
            <a:r>
              <a:rPr lang="en-GB" sz="2000" dirty="0" smtClean="0"/>
              <a:t>created and </a:t>
            </a:r>
            <a:r>
              <a:rPr lang="en-GB" sz="2000" dirty="0"/>
              <a:t>how they will fit together on the interactive media </a:t>
            </a:r>
            <a:r>
              <a:rPr lang="en-GB" sz="2000" dirty="0" smtClean="0"/>
              <a:t>product.</a:t>
            </a:r>
            <a:endParaRPr lang="en-GB" sz="18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D2.1 – Justification of Planning and Decision making</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2561120081"/>
              </p:ext>
            </p:extLst>
          </p:nvPr>
        </p:nvGraphicFramePr>
        <p:xfrm>
          <a:off x="251520" y="3494896"/>
          <a:ext cx="8640960" cy="1158240"/>
        </p:xfrm>
        <a:graphic>
          <a:graphicData uri="http://schemas.openxmlformats.org/drawingml/2006/table">
            <a:tbl>
              <a:tblPr firstRow="1" bandRow="1">
                <a:tableStyleId>{5C22544A-7EE6-4342-B048-85BDC9FD1C3A}</a:tableStyleId>
              </a:tblPr>
              <a:tblGrid>
                <a:gridCol w="1800200"/>
                <a:gridCol w="2664296"/>
                <a:gridCol w="1584176"/>
                <a:gridCol w="2592288"/>
              </a:tblGrid>
              <a:tr h="576064">
                <a:tc>
                  <a:txBody>
                    <a:bodyPr/>
                    <a:lstStyle/>
                    <a:p>
                      <a:pPr algn="ctr"/>
                      <a:r>
                        <a:rPr lang="en-GB" sz="1600" dirty="0" smtClean="0"/>
                        <a:t>Decisions made in the Brief</a:t>
                      </a:r>
                      <a:endParaRPr lang="en-GB" sz="1600" dirty="0"/>
                    </a:p>
                  </a:txBody>
                  <a:tcPr/>
                </a:tc>
                <a:tc>
                  <a:txBody>
                    <a:bodyPr/>
                    <a:lstStyle/>
                    <a:p>
                      <a:pPr algn="ctr"/>
                      <a:r>
                        <a:rPr lang="en-GB" sz="1600" dirty="0" smtClean="0"/>
                        <a:t>Justification of Graphics and their inclusion </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Copyright decisions</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Ethical Issues</a:t>
                      </a:r>
                    </a:p>
                    <a:p>
                      <a:pPr algn="ctr"/>
                      <a:endParaRPr lang="en-GB" sz="160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Mood Board</a:t>
                      </a:r>
                      <a:r>
                        <a:rPr lang="en-GB" sz="1600" baseline="0" dirty="0" smtClean="0"/>
                        <a:t> decisions</a:t>
                      </a:r>
                      <a:endParaRPr lang="en-GB" sz="16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Mind Map decisions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Visualisation Sketches</a:t>
                      </a:r>
                    </a:p>
                  </a:txBody>
                  <a:tcPr/>
                </a:tc>
                <a:tc>
                  <a:txBody>
                    <a:bodyPr/>
                    <a:lstStyle/>
                    <a:p>
                      <a:pPr algn="ctr"/>
                      <a:r>
                        <a:rPr lang="en-GB" sz="1600" dirty="0" smtClean="0"/>
                        <a:t>Justification of project planning software used.</a:t>
                      </a:r>
                      <a:endParaRPr lang="en-GB" sz="1600" dirty="0"/>
                    </a:p>
                  </a:txBody>
                  <a:tcPr/>
                </a:tc>
              </a:tr>
            </a:tbl>
          </a:graphicData>
        </a:graphic>
      </p:graphicFrame>
    </p:spTree>
    <p:extLst>
      <p:ext uri="{BB962C8B-B14F-4D97-AF65-F5344CB8AC3E}">
        <p14:creationId xmlns:p14="http://schemas.microsoft.com/office/powerpoint/2010/main" val="240519739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pPr marL="0" lvl="1" indent="0">
              <a:buSzPct val="68000"/>
              <a:buNone/>
            </a:pPr>
            <a:r>
              <a:rPr lang="en-GB" sz="1600" b="1" dirty="0"/>
              <a:t>P2.1 </a:t>
            </a:r>
            <a:r>
              <a:rPr lang="en-GB" sz="1600" dirty="0"/>
              <a:t>- </a:t>
            </a:r>
            <a:r>
              <a:rPr lang="en-GB" sz="1600" b="1" dirty="0"/>
              <a:t>Task </a:t>
            </a:r>
            <a:r>
              <a:rPr lang="en-GB" sz="1600" b="1" dirty="0" smtClean="0"/>
              <a:t>01 </a:t>
            </a:r>
            <a:r>
              <a:rPr lang="en-GB" sz="1600" b="1" dirty="0"/>
              <a:t>- </a:t>
            </a:r>
            <a:r>
              <a:rPr lang="en-GB" sz="1600" dirty="0"/>
              <a:t>Identify client’s needs for the production and output of the three company images.</a:t>
            </a:r>
          </a:p>
          <a:p>
            <a:pPr marL="0" lvl="1" indent="0">
              <a:buSzPct val="68000"/>
              <a:buNone/>
            </a:pPr>
            <a:r>
              <a:rPr lang="en-GB" sz="1600" b="1" dirty="0" smtClean="0"/>
              <a:t>P2.2</a:t>
            </a:r>
            <a:r>
              <a:rPr lang="en-GB" sz="1600" dirty="0" smtClean="0"/>
              <a:t> </a:t>
            </a:r>
            <a:r>
              <a:rPr lang="en-GB" sz="1600" dirty="0"/>
              <a:t>– </a:t>
            </a:r>
            <a:r>
              <a:rPr lang="en-GB" sz="1600" b="1" dirty="0"/>
              <a:t>Task 02 – </a:t>
            </a:r>
            <a:r>
              <a:rPr lang="en-GB" sz="1600" dirty="0"/>
              <a:t>Describe the intention of the Copyright Act and describe the risks and the measures you need to take to prevent illegal use of resources.</a:t>
            </a:r>
          </a:p>
          <a:p>
            <a:pPr marL="0" lvl="1" indent="0">
              <a:buSzPct val="68000"/>
              <a:buNone/>
            </a:pPr>
            <a:r>
              <a:rPr lang="en-GB" sz="1600" b="1" dirty="0" smtClean="0"/>
              <a:t>P2.3 </a:t>
            </a:r>
            <a:r>
              <a:rPr lang="en-GB" sz="1600" dirty="0"/>
              <a:t>– </a:t>
            </a:r>
            <a:r>
              <a:rPr lang="en-GB" sz="1600" b="1" dirty="0"/>
              <a:t>Task 03 – </a:t>
            </a:r>
            <a:r>
              <a:rPr lang="en-GB" sz="1600" dirty="0"/>
              <a:t>Describe the other legal Implications restricting Image use and the implication of not gaining permission.</a:t>
            </a:r>
          </a:p>
          <a:p>
            <a:pPr marL="0" lvl="1" indent="0">
              <a:buSzPct val="68000"/>
              <a:buNone/>
            </a:pPr>
            <a:r>
              <a:rPr lang="en-GB" sz="1600" b="1" dirty="0" smtClean="0"/>
              <a:t>P2.3</a:t>
            </a:r>
            <a:r>
              <a:rPr lang="en-GB" sz="1600" dirty="0" smtClean="0"/>
              <a:t> </a:t>
            </a:r>
            <a:r>
              <a:rPr lang="en-GB" sz="1600" dirty="0"/>
              <a:t>– </a:t>
            </a:r>
            <a:r>
              <a:rPr lang="en-GB" sz="1600" b="1" dirty="0"/>
              <a:t>Task 04 – </a:t>
            </a:r>
            <a:r>
              <a:rPr lang="en-GB" sz="1600" dirty="0"/>
              <a:t>In terms of Referencing, Causing Offence and your Target Audience, state and explain the importance of ethical considerations within your digital products.</a:t>
            </a:r>
          </a:p>
          <a:p>
            <a:pPr marL="0" lvl="1" indent="0">
              <a:buSzPct val="68000"/>
              <a:buNone/>
            </a:pPr>
            <a:r>
              <a:rPr lang="en-GB" sz="1600" b="1" dirty="0" smtClean="0"/>
              <a:t>P2.4 </a:t>
            </a:r>
            <a:r>
              <a:rPr lang="en-GB" sz="1600" b="1" dirty="0"/>
              <a:t>- Task 05 - </a:t>
            </a:r>
            <a:r>
              <a:rPr lang="en-GB" sz="1600" dirty="0"/>
              <a:t>Create a Mood Board and Mind Map that indicates overlapping tasks for your graphics covering all the necessary production tasks.</a:t>
            </a:r>
          </a:p>
          <a:p>
            <a:pPr marL="0" indent="0">
              <a:buNone/>
            </a:pPr>
            <a:r>
              <a:rPr lang="en-GB" sz="1600" b="1" dirty="0" smtClean="0"/>
              <a:t>P2.5 </a:t>
            </a:r>
            <a:r>
              <a:rPr lang="en-GB" sz="1600" b="1" dirty="0"/>
              <a:t>– Task </a:t>
            </a:r>
            <a:r>
              <a:rPr lang="en-GB" sz="1600" b="1" dirty="0" smtClean="0"/>
              <a:t>06 </a:t>
            </a:r>
            <a:r>
              <a:rPr lang="en-GB" sz="1600" b="1" dirty="0"/>
              <a:t>- </a:t>
            </a:r>
            <a:r>
              <a:rPr lang="en-GB" sz="1600" dirty="0"/>
              <a:t>Create a series of Individual Graphic Sketches for your 4 planned graphics to include annotations.</a:t>
            </a:r>
          </a:p>
          <a:p>
            <a:pPr marL="0" indent="0">
              <a:buNone/>
            </a:pPr>
            <a:r>
              <a:rPr lang="en-GB" sz="1600" b="1" dirty="0"/>
              <a:t>M2.1 – Task </a:t>
            </a:r>
            <a:r>
              <a:rPr lang="en-GB" sz="1600" b="1" dirty="0" smtClean="0"/>
              <a:t>07 </a:t>
            </a:r>
            <a:r>
              <a:rPr lang="en-GB" sz="1600" b="1" dirty="0"/>
              <a:t>– </a:t>
            </a:r>
            <a:r>
              <a:rPr lang="en-GB" sz="1600" dirty="0"/>
              <a:t>Create a series of Multiple Sketches or Storyboards including rollovers or animated images.</a:t>
            </a:r>
          </a:p>
          <a:p>
            <a:pPr marL="0" indent="0">
              <a:buNone/>
            </a:pPr>
            <a:r>
              <a:rPr lang="en-GB" sz="1600" b="1" dirty="0"/>
              <a:t>M2.2 – Task </a:t>
            </a:r>
            <a:r>
              <a:rPr lang="en-GB" sz="1600" b="1" dirty="0" smtClean="0"/>
              <a:t>08 </a:t>
            </a:r>
            <a:r>
              <a:rPr lang="en-GB" sz="1600" b="1" dirty="0"/>
              <a:t>– </a:t>
            </a:r>
            <a:r>
              <a:rPr lang="en-GB" sz="1600" dirty="0"/>
              <a:t>Create annotations for your sketches to include planned resolution, bit depth, colour mode.</a:t>
            </a:r>
          </a:p>
          <a:p>
            <a:pPr marL="0" indent="0">
              <a:buNone/>
            </a:pPr>
            <a:r>
              <a:rPr lang="en-GB" sz="1600" b="1" dirty="0" smtClean="0"/>
              <a:t>M2.3 </a:t>
            </a:r>
            <a:r>
              <a:rPr lang="en-GB" sz="1600" b="1" dirty="0"/>
              <a:t>–Task </a:t>
            </a:r>
            <a:r>
              <a:rPr lang="en-GB" sz="1600" b="1" dirty="0" smtClean="0"/>
              <a:t>09 </a:t>
            </a:r>
            <a:r>
              <a:rPr lang="en-GB" sz="1600" b="1" dirty="0"/>
              <a:t>– </a:t>
            </a:r>
            <a:r>
              <a:rPr lang="en-GB" sz="1600" dirty="0"/>
              <a:t>Create a Gantt or Project file that illustrated the timings of each stage and sub stages of the project.</a:t>
            </a:r>
          </a:p>
          <a:p>
            <a:pPr marL="0" indent="0">
              <a:buNone/>
            </a:pPr>
            <a:r>
              <a:rPr lang="en-GB" sz="1600" b="1" dirty="0" smtClean="0"/>
              <a:t>D2.1 </a:t>
            </a:r>
            <a:r>
              <a:rPr lang="en-GB" sz="1600" b="1" dirty="0"/>
              <a:t>– Task 10 – </a:t>
            </a:r>
            <a:r>
              <a:rPr lang="en-GB" sz="1600" dirty="0"/>
              <a:t>Justify the decisions made when producing the plans with appropriate reasons giving for the types of graphics to be created and how they will fit together on the interactive media product</a:t>
            </a:r>
            <a:r>
              <a:rPr lang="en-GB" sz="1600" dirty="0" smtClean="0"/>
              <a:t>.</a:t>
            </a:r>
            <a:endParaRPr lang="en-GB" sz="1600" b="1" i="1" dirty="0" smtClean="0"/>
          </a:p>
        </p:txBody>
      </p:sp>
      <p:sp>
        <p:nvSpPr>
          <p:cNvPr id="2" name="Title 1"/>
          <p:cNvSpPr>
            <a:spLocks noGrp="1"/>
          </p:cNvSpPr>
          <p:nvPr>
            <p:ph type="title"/>
          </p:nvPr>
        </p:nvSpPr>
        <p:spPr>
          <a:xfrm>
            <a:off x="123328" y="188640"/>
            <a:ext cx="8481120" cy="432048"/>
          </a:xfrm>
        </p:spPr>
        <p:txBody>
          <a:bodyPr>
            <a:noAutofit/>
          </a:bodyPr>
          <a:lstStyle/>
          <a:p>
            <a:r>
              <a:rPr lang="en-GB" sz="4000" b="1" dirty="0" smtClean="0"/>
              <a:t> Assessment Tasks – P2, M2 and D2</a:t>
            </a:r>
            <a:endParaRPr lang="en-US" sz="40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r>
              <a:rPr lang="en-GB" sz="2000" dirty="0"/>
              <a:t>Learners should be introduced to a range of planning documents and should review various examples of design documents and practice their creation as exercises such as: </a:t>
            </a:r>
          </a:p>
          <a:p>
            <a:pPr lvl="1"/>
            <a:r>
              <a:rPr lang="en-GB" sz="2000" dirty="0"/>
              <a:t>visualisations, mind maps, mood boards (showing initial idea planning) </a:t>
            </a:r>
            <a:endParaRPr lang="en-GB" sz="2000" dirty="0" smtClean="0"/>
          </a:p>
          <a:p>
            <a:pPr lvl="1"/>
            <a:r>
              <a:rPr lang="en-GB" sz="2000" dirty="0"/>
              <a:t>sketches (rough to detailed designs). </a:t>
            </a:r>
          </a:p>
          <a:p>
            <a:r>
              <a:rPr lang="en-GB" sz="2000" dirty="0" smtClean="0"/>
              <a:t>For </a:t>
            </a:r>
            <a:r>
              <a:rPr lang="en-GB" sz="2000" dirty="0"/>
              <a:t>good practice learners should look to annotate planning and design documents to assist in development and to clarify final details. To reinforce their skills, learners may also choose to complete documentation for existing graphics retrospectively; they could then review each other’s work for gaps in detail and content. </a:t>
            </a:r>
          </a:p>
          <a:p>
            <a:r>
              <a:rPr lang="en-GB" sz="2000" dirty="0"/>
              <a:t>Products can be researched as part of group work and used to identify the intended audience, purpose, and the house style. It will help to reinforce the need to use appropriate file sizes depending on the chosen method of delivery. Learners could then consider how the various interactive media products display their graphics, looking for similarities and differences. This could be delivered firstly as a class discussion, followed by research tasks in small groups feeding back responses to the whole group.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 LO2- Scenario</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r>
              <a:rPr lang="en-GB" sz="2100" dirty="0" smtClean="0"/>
              <a:t>Learners </a:t>
            </a:r>
            <a:r>
              <a:rPr lang="en-GB" sz="2100" dirty="0"/>
              <a:t>should be taught to give careful consideration to the different stages of a project as per the teaching content. Tutors could show effective methods of time planning and through demonstration or step by step exercises learners can be taught how to use Gantt chart creation software or project management software. To reinforce understanding, short exercises with set tasks could be given out to small or large groups to identify which tasks are required and the length of time needed to complete them. </a:t>
            </a:r>
          </a:p>
          <a:p>
            <a:r>
              <a:rPr lang="en-GB" sz="2100" dirty="0"/>
              <a:t>Learners should also research and consider the impact of copyright on sourced material e.g. using images from the Internet, as well as looking at the importance of graphics being targeted at the correct age group and not being offensive to certain groups (e.g. age, gender, ethical, cultural backgrounds). This could be covered with learners by looking at case studies within the media of where content has been used without seeking permission, and cases where companies have had action taken against them for using inappropriate or offensive graphics. Individual findings from research carried out could then be presented back to the rest of the group as part of a class discussion.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 LO2- Scenario</a:t>
            </a:r>
            <a:endParaRPr lang="en-US" b="1" dirty="0"/>
          </a:p>
        </p:txBody>
      </p:sp>
    </p:spTree>
    <p:extLst>
      <p:ext uri="{BB962C8B-B14F-4D97-AF65-F5344CB8AC3E}">
        <p14:creationId xmlns:p14="http://schemas.microsoft.com/office/powerpoint/2010/main" val="897206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06828541"/>
              </p:ext>
            </p:extLst>
          </p:nvPr>
        </p:nvGraphicFramePr>
        <p:xfrm>
          <a:off x="107504" y="764704"/>
          <a:ext cx="8856983" cy="5120640"/>
        </p:xfrm>
        <a:graphic>
          <a:graphicData uri="http://schemas.openxmlformats.org/drawingml/2006/table">
            <a:tbl>
              <a:tblPr firstRow="1" bandRow="1">
                <a:tableStyleId>{5C22544A-7EE6-4342-B048-85BDC9FD1C3A}</a:tableStyleId>
              </a:tblPr>
              <a:tblGrid>
                <a:gridCol w="366663"/>
                <a:gridCol w="1683430"/>
                <a:gridCol w="470187"/>
                <a:gridCol w="2384315"/>
                <a:gridCol w="2122579"/>
                <a:gridCol w="1829809"/>
              </a:tblGrid>
              <a:tr h="928958">
                <a:tc gridSpan="2">
                  <a:txBody>
                    <a:bodyPr/>
                    <a:lstStyle/>
                    <a:p>
                      <a:r>
                        <a:rPr kumimoji="0" lang="en-GB" sz="1300" b="1" u="none" strike="noStrike" kern="1200" baseline="0" dirty="0" smtClean="0"/>
                        <a:t>Learning Outcome (LO) </a:t>
                      </a:r>
                    </a:p>
                    <a:p>
                      <a:r>
                        <a:rPr kumimoji="0" lang="en-GB" sz="1300" b="1" u="none" strike="noStrike" kern="1200" baseline="0" dirty="0" smtClean="0"/>
                        <a:t>The learner will:</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300" b="1" u="none" strike="noStrike" kern="1200" baseline="0" dirty="0" smtClean="0"/>
                        <a:t>Pass </a:t>
                      </a:r>
                    </a:p>
                    <a:p>
                      <a:r>
                        <a:rPr kumimoji="0" lang="en-GB" sz="1300" b="1" u="none" strike="noStrike" kern="1200" baseline="0" dirty="0" smtClean="0"/>
                        <a:t>The assessment criteria are the pass requirements for this unit. </a:t>
                      </a:r>
                    </a:p>
                    <a:p>
                      <a:r>
                        <a:rPr kumimoji="0" lang="en-GB" sz="1300" b="1" u="none" strike="noStrike" kern="1200" baseline="0" dirty="0" smtClean="0"/>
                        <a:t>The learner can: </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300" b="1" u="none" strike="noStrike" kern="1200" baseline="0" dirty="0" smtClean="0"/>
                        <a:t>Merit </a:t>
                      </a:r>
                    </a:p>
                    <a:p>
                      <a:r>
                        <a:rPr kumimoji="0" lang="en-GB" sz="1300" b="1" u="none" strike="noStrike" kern="1200" baseline="0" dirty="0" smtClean="0"/>
                        <a:t>For merit the evidence must show that, in addition to the pass criteria, the learner is able to: </a:t>
                      </a:r>
                      <a:endParaRPr kumimoji="0" lang="en-GB" sz="1300" b="1" i="0" u="none" strike="noStrike" kern="1200" baseline="0" dirty="0" smtClean="0">
                        <a:solidFill>
                          <a:schemeClr val="lt1"/>
                        </a:solidFill>
                        <a:latin typeface="+mn-lt"/>
                        <a:ea typeface="+mn-ea"/>
                        <a:cs typeface="+mn-cs"/>
                      </a:endParaRPr>
                    </a:p>
                  </a:txBody>
                  <a:tcPr/>
                </a:tc>
                <a:tc>
                  <a:txBody>
                    <a:bodyPr/>
                    <a:lstStyle/>
                    <a:p>
                      <a:r>
                        <a:rPr kumimoji="0" lang="en-GB" sz="1300" b="1" u="none" strike="noStrike" kern="1200" baseline="0" dirty="0" smtClean="0"/>
                        <a:t>Distinction </a:t>
                      </a:r>
                    </a:p>
                    <a:p>
                      <a:r>
                        <a:rPr kumimoji="0" lang="en-GB" sz="1300" b="1" u="none" strike="noStrike" kern="1200" baseline="0" dirty="0" smtClean="0"/>
                        <a:t>For distinction the evidence must show that, in addition to the pass and merit criteria, the learner is able to: </a:t>
                      </a:r>
                      <a:endParaRPr kumimoji="0" lang="en-GB" sz="1300" b="1" i="0" u="none" strike="noStrike" kern="1200" baseline="0" dirty="0" smtClean="0">
                        <a:solidFill>
                          <a:schemeClr val="lt1"/>
                        </a:solidFill>
                        <a:latin typeface="+mn-lt"/>
                        <a:ea typeface="+mn-ea"/>
                        <a:cs typeface="+mn-cs"/>
                      </a:endParaRPr>
                    </a:p>
                  </a:txBody>
                  <a:tcPr/>
                </a:tc>
              </a:tr>
              <a:tr h="646232">
                <a:tc>
                  <a:txBody>
                    <a:bodyPr/>
                    <a:lstStyle/>
                    <a:p>
                      <a:pPr marL="0" algn="l" rtl="0" eaLnBrk="1" latinLnBrk="0" hangingPunct="1"/>
                      <a:r>
                        <a:rPr kumimoji="0" lang="en-GB" sz="1300" b="1" kern="1200" dirty="0" smtClean="0"/>
                        <a:t>1</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Understand theory and applications of digital graphics technology</a:t>
                      </a:r>
                    </a:p>
                  </a:txBody>
                  <a:tcPr/>
                </a:tc>
                <a:tc>
                  <a:txBody>
                    <a:bodyPr/>
                    <a:lstStyle/>
                    <a:p>
                      <a:pPr marL="0" algn="l" rtl="0" eaLnBrk="1" latinLnBrk="0" hangingPunct="1"/>
                      <a:r>
                        <a:rPr kumimoji="0" lang="en-GB" sz="1300" b="1" kern="1200" dirty="0" smtClean="0"/>
                        <a:t>P1</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Describe theory and applications of digital graphics technology with some appropriate use of subject terminology 	</a:t>
                      </a:r>
                    </a:p>
                  </a:txBody>
                  <a:tcPr/>
                </a:tc>
                <a:tc>
                  <a:txBody>
                    <a:bodyPr/>
                    <a:lstStyle/>
                    <a:p>
                      <a:r>
                        <a:rPr kumimoji="0" lang="en-GB" sz="1300" b="1" i="0" u="none" strike="noStrike" kern="1200" baseline="0" dirty="0" smtClean="0">
                          <a:solidFill>
                            <a:schemeClr val="dk1"/>
                          </a:solidFill>
                          <a:latin typeface="+mn-lt"/>
                          <a:ea typeface="+mn-ea"/>
                          <a:cs typeface="+mn-cs"/>
                        </a:rPr>
                        <a:t>M1</a:t>
                      </a:r>
                      <a:r>
                        <a:rPr kumimoji="0" lang="en-GB" sz="1300" b="0" i="0" u="none" strike="noStrike" kern="1200" baseline="0" dirty="0" smtClean="0">
                          <a:solidFill>
                            <a:schemeClr val="dk1"/>
                          </a:solidFill>
                          <a:latin typeface="+mn-lt"/>
                          <a:ea typeface="+mn-ea"/>
                          <a:cs typeface="+mn-cs"/>
                        </a:rPr>
                        <a:t> Explain different settings used for different outputs 	</a:t>
                      </a:r>
                    </a:p>
                  </a:txBody>
                  <a:tcPr/>
                </a:tc>
                <a:tc>
                  <a:txBody>
                    <a:bodyPr/>
                    <a:lstStyle/>
                    <a:p>
                      <a:r>
                        <a:rPr kumimoji="0" lang="en-GB" sz="1300" b="1" i="0" u="none" strike="noStrike" kern="1200" baseline="0" dirty="0" smtClean="0">
                          <a:solidFill>
                            <a:schemeClr val="dk1"/>
                          </a:solidFill>
                          <a:latin typeface="+mn-lt"/>
                          <a:ea typeface="+mn-ea"/>
                          <a:cs typeface="+mn-cs"/>
                        </a:rPr>
                        <a:t>D1</a:t>
                      </a:r>
                      <a:r>
                        <a:rPr kumimoji="0" lang="en-GB" sz="1300" b="0" i="0" u="none" strike="noStrike" kern="1200" baseline="0" dirty="0" smtClean="0">
                          <a:solidFill>
                            <a:schemeClr val="dk1"/>
                          </a:solidFill>
                          <a:latin typeface="+mn-lt"/>
                          <a:ea typeface="+mn-ea"/>
                          <a:cs typeface="+mn-cs"/>
                        </a:rPr>
                        <a:t> Critically evaluate a range of digital graphics for interactive media</a:t>
                      </a:r>
                      <a:endParaRPr kumimoji="0" lang="en-GB" sz="1300" kern="1200" dirty="0">
                        <a:solidFill>
                          <a:schemeClr val="dk1"/>
                        </a:solidFill>
                        <a:latin typeface="+mn-lt"/>
                        <a:ea typeface="+mn-ea"/>
                        <a:cs typeface="+mn-cs"/>
                      </a:endParaRPr>
                    </a:p>
                  </a:txBody>
                  <a:tcPr/>
                </a:tc>
              </a:tr>
              <a:tr h="925408">
                <a:tc>
                  <a:txBody>
                    <a:bodyPr/>
                    <a:lstStyle/>
                    <a:p>
                      <a:r>
                        <a:rPr kumimoji="0" lang="en-GB" sz="1300" b="1" kern="1200" dirty="0" smtClean="0"/>
                        <a:t>2</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Be able to generate ideas for digital graphics for an interactive media product 	</a:t>
                      </a:r>
                    </a:p>
                  </a:txBody>
                  <a:tcPr>
                    <a:solidFill>
                      <a:srgbClr val="FFC000"/>
                    </a:solidFill>
                  </a:tcPr>
                </a:tc>
                <a:tc>
                  <a:txBody>
                    <a:bodyPr/>
                    <a:lstStyle/>
                    <a:p>
                      <a:r>
                        <a:rPr kumimoji="0" lang="en-GB" sz="1300" b="1" kern="1200" dirty="0" smtClean="0"/>
                        <a:t>P2</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Generate outline ideas for digital graphics for an interactive media product working within appropriate conventions and with some assistance 	</a:t>
                      </a:r>
                    </a:p>
                  </a:txBody>
                  <a:tcPr>
                    <a:solidFill>
                      <a:srgbClr val="FFC000"/>
                    </a:solidFill>
                  </a:tcPr>
                </a:tc>
                <a:tc>
                  <a:txBody>
                    <a:bodyPr/>
                    <a:lstStyle/>
                    <a:p>
                      <a:r>
                        <a:rPr kumimoji="0" lang="en-GB" sz="1300" b="1" i="0" u="none" strike="noStrike" kern="1200" baseline="0" dirty="0" smtClean="0">
                          <a:solidFill>
                            <a:schemeClr val="dk1"/>
                          </a:solidFill>
                          <a:latin typeface="+mn-lt"/>
                          <a:ea typeface="+mn-ea"/>
                          <a:cs typeface="+mn-cs"/>
                        </a:rPr>
                        <a:t>M2</a:t>
                      </a:r>
                      <a:r>
                        <a:rPr kumimoji="0" lang="en-GB" sz="1300" b="0" i="0" u="none" strike="noStrike" kern="1200" baseline="0" dirty="0" smtClean="0">
                          <a:solidFill>
                            <a:schemeClr val="dk1"/>
                          </a:solidFill>
                          <a:latin typeface="+mn-lt"/>
                          <a:ea typeface="+mn-ea"/>
                          <a:cs typeface="+mn-cs"/>
                        </a:rPr>
                        <a:t> Provide a detailed plan of ideas generated for digital graphics for an interactive media product 	</a:t>
                      </a:r>
                    </a:p>
                    <a:p>
                      <a:endParaRPr kumimoji="0" lang="en-GB" sz="1300" kern="1200" dirty="0">
                        <a:solidFill>
                          <a:schemeClr val="dk1"/>
                        </a:solidFill>
                        <a:latin typeface="+mn-lt"/>
                        <a:ea typeface="+mn-ea"/>
                        <a:cs typeface="+mn-cs"/>
                      </a:endParaRPr>
                    </a:p>
                  </a:txBody>
                  <a:tcPr>
                    <a:solidFill>
                      <a:srgbClr val="FFC000"/>
                    </a:solidFill>
                  </a:tcPr>
                </a:tc>
                <a:tc>
                  <a:txBody>
                    <a:bodyPr/>
                    <a:lstStyle/>
                    <a:p>
                      <a:r>
                        <a:rPr kumimoji="0" lang="en-GB" sz="1300" b="1" i="0" u="none" strike="noStrike" kern="1200" baseline="0" dirty="0" smtClean="0">
                          <a:solidFill>
                            <a:schemeClr val="dk1"/>
                          </a:solidFill>
                          <a:latin typeface="+mn-lt"/>
                          <a:ea typeface="+mn-ea"/>
                          <a:cs typeface="+mn-cs"/>
                        </a:rPr>
                        <a:t>D2</a:t>
                      </a:r>
                      <a:r>
                        <a:rPr kumimoji="0" lang="en-GB" sz="1300" b="0" i="0" u="none" strike="noStrike" kern="1200" baseline="0" dirty="0" smtClean="0">
                          <a:solidFill>
                            <a:schemeClr val="dk1"/>
                          </a:solidFill>
                          <a:latin typeface="+mn-lt"/>
                          <a:ea typeface="+mn-ea"/>
                          <a:cs typeface="+mn-cs"/>
                        </a:rPr>
                        <a:t> Justify decisions made in producing the detailed plan 	</a:t>
                      </a:r>
                    </a:p>
                  </a:txBody>
                  <a:tcPr>
                    <a:solidFill>
                      <a:srgbClr val="FFC000"/>
                    </a:solidFill>
                  </a:tcPr>
                </a:tc>
              </a:tr>
              <a:tr h="1009736">
                <a:tc>
                  <a:txBody>
                    <a:bodyPr/>
                    <a:lstStyle/>
                    <a:p>
                      <a:r>
                        <a:rPr kumimoji="0" lang="en-GB" sz="1300" b="1" kern="1200" dirty="0" smtClean="0"/>
                        <a:t>3</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Be able to create digital graphics for an interactive media product following industry practice</a:t>
                      </a:r>
                    </a:p>
                  </a:txBody>
                  <a:tcPr/>
                </a:tc>
                <a:tc>
                  <a:txBody>
                    <a:bodyPr/>
                    <a:lstStyle/>
                    <a:p>
                      <a:r>
                        <a:rPr kumimoji="0" lang="en-GB" sz="1300" b="1" kern="1200" dirty="0" smtClean="0"/>
                        <a:t>P3</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Create digital graphics for an interactive media product following industry practice, working within appropriate conventions and with some assistance</a:t>
                      </a:r>
                    </a:p>
                  </a:txBody>
                  <a:tcPr/>
                </a:tc>
                <a:tc>
                  <a:txBody>
                    <a:bodyPr/>
                    <a:lstStyle/>
                    <a:p>
                      <a:endParaRPr kumimoji="0" lang="en-GB" sz="1300" kern="1200" dirty="0" smtClean="0">
                        <a:solidFill>
                          <a:schemeClr val="dk1"/>
                        </a:solidFill>
                        <a:latin typeface="+mn-lt"/>
                        <a:ea typeface="+mn-ea"/>
                        <a:cs typeface="+mn-cs"/>
                      </a:endParaRPr>
                    </a:p>
                  </a:txBody>
                  <a:tcPr/>
                </a:tc>
                <a:tc>
                  <a:txBody>
                    <a:bodyPr/>
                    <a:lstStyle/>
                    <a:p>
                      <a:r>
                        <a:rPr kumimoji="0" lang="en-GB" sz="1300" b="1" i="0" u="none" strike="noStrike" kern="1200" baseline="0" dirty="0" smtClean="0">
                          <a:solidFill>
                            <a:schemeClr val="dk1"/>
                          </a:solidFill>
                          <a:latin typeface="+mn-lt"/>
                          <a:ea typeface="+mn-ea"/>
                          <a:cs typeface="+mn-cs"/>
                        </a:rPr>
                        <a:t>D3</a:t>
                      </a:r>
                      <a:r>
                        <a:rPr kumimoji="0" lang="en-GB" sz="1300" b="0" i="0" u="none" strike="noStrike" kern="1200" baseline="0" dirty="0" smtClean="0">
                          <a:solidFill>
                            <a:schemeClr val="dk1"/>
                          </a:solidFill>
                          <a:latin typeface="+mn-lt"/>
                          <a:ea typeface="+mn-ea"/>
                          <a:cs typeface="+mn-cs"/>
                        </a:rPr>
                        <a:t> Enhance digital graphics for an interactive media product using advanced skill	</a:t>
                      </a: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LO1 -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269875" indent="-255588"/>
            <a:r>
              <a:rPr lang="en-GB" sz="2000" b="1" dirty="0" smtClean="0"/>
              <a:t>For </a:t>
            </a:r>
            <a:r>
              <a:rPr lang="en-GB" sz="2000" b="1" dirty="0"/>
              <a:t>P2</a:t>
            </a:r>
            <a:r>
              <a:rPr lang="en-GB" sz="2000" dirty="0"/>
              <a:t>, learners should generate outline ideas for digital graphics for an interactive media product. They could generate an outline plan which will show their ideas for their graphics by firstly identifying the requirements needed for the graphics and then use outline design methods to produce design documentation as listed in the teaching content. Learners should plan to create at least four individual graphics. Learners should be encouraged to think creatively and not be penalised on their drawing ability. Designs can be electronic or hand drawn. </a:t>
            </a:r>
          </a:p>
          <a:p>
            <a:pPr marL="269875" indent="-255588"/>
            <a:r>
              <a:rPr lang="en-GB" sz="2000" b="1" dirty="0" smtClean="0"/>
              <a:t>For M2</a:t>
            </a:r>
            <a:r>
              <a:rPr lang="en-GB" sz="2000" dirty="0" smtClean="0"/>
              <a:t> </a:t>
            </a:r>
            <a:r>
              <a:rPr lang="en-GB" sz="2000" dirty="0"/>
              <a:t>is an extension of P2. Learners must provide a detailed plan of ideas generated with annotated designs. Appropriate settings must be identified for the graphics, covering each setting listed in the teaching content. </a:t>
            </a:r>
          </a:p>
          <a:p>
            <a:pPr marL="269875" indent="-255588"/>
            <a:r>
              <a:rPr lang="en-GB" sz="2000" b="1" dirty="0" smtClean="0"/>
              <a:t>For D2</a:t>
            </a:r>
            <a:r>
              <a:rPr lang="en-GB" sz="2000" dirty="0" smtClean="0"/>
              <a:t> </a:t>
            </a:r>
            <a:r>
              <a:rPr lang="en-GB" sz="2000" dirty="0"/>
              <a:t>is an extension of P2 and M2 and could form part of the same evidence. Learners must justify the decisions they have made when producing their detailed plan. Justification must be detailed with appropriate reasons giving for the types of graphics to be created, linking to how they will fit together on the interactive media product. The justification must also cover the settings chosen</a:t>
            </a:r>
            <a:r>
              <a:rPr lang="en-GB" sz="2000" dirty="0" smtClean="0"/>
              <a:t>.</a:t>
            </a:r>
            <a:endParaRPr lang="en-GB" sz="2000" dirty="0"/>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Assessment </a:t>
            </a:r>
            <a:r>
              <a:rPr lang="en-GB" dirty="0" smtClean="0"/>
              <a:t>Criteria - </a:t>
            </a:r>
            <a:r>
              <a:rPr lang="en-GB" dirty="0"/>
              <a:t>P2, </a:t>
            </a:r>
            <a:r>
              <a:rPr lang="en-GB" dirty="0" smtClean="0"/>
              <a:t>M2 and </a:t>
            </a:r>
            <a:r>
              <a:rPr lang="en-GB" dirty="0"/>
              <a:t>D2</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12968" cy="5472607"/>
          </a:xfrm>
        </p:spPr>
        <p:txBody>
          <a:bodyPr>
            <a:normAutofit fontScale="77500" lnSpcReduction="20000"/>
          </a:bodyPr>
          <a:lstStyle/>
          <a:p>
            <a:pPr marL="269875" indent="-255588"/>
            <a:r>
              <a:rPr lang="en-GB" b="1" dirty="0" smtClean="0"/>
              <a:t>Mob </a:t>
            </a:r>
            <a:r>
              <a:rPr lang="en-GB" b="1" dirty="0"/>
              <a:t>Mentality</a:t>
            </a:r>
            <a:r>
              <a:rPr lang="en-GB" dirty="0"/>
              <a:t> is a new start-up personal mobile sales company who sell Mobile and emerging technologies that are seen as too difficult to get hold of such as the </a:t>
            </a:r>
            <a:r>
              <a:rPr lang="en-GB" u="sng" dirty="0">
                <a:hlinkClick r:id="rId2"/>
              </a:rPr>
              <a:t>New Ring Clock</a:t>
            </a:r>
            <a:r>
              <a:rPr lang="en-GB" dirty="0"/>
              <a:t>, </a:t>
            </a:r>
            <a:r>
              <a:rPr lang="en-GB" u="sng" dirty="0">
                <a:hlinkClick r:id="rId3"/>
              </a:rPr>
              <a:t>Foldable Phones</a:t>
            </a:r>
            <a:r>
              <a:rPr lang="en-GB" dirty="0"/>
              <a:t>, </a:t>
            </a:r>
            <a:r>
              <a:rPr lang="en-GB" u="sng" dirty="0" err="1">
                <a:hlinkClick r:id="rId4"/>
              </a:rPr>
              <a:t>GlucoM</a:t>
            </a:r>
            <a:r>
              <a:rPr lang="en-GB" u="sng" dirty="0">
                <a:hlinkClick r:id="rId4"/>
              </a:rPr>
              <a:t> </a:t>
            </a:r>
            <a:r>
              <a:rPr lang="en-GB" u="sng" dirty="0" err="1">
                <a:hlinkClick r:id="rId4"/>
              </a:rPr>
              <a:t>Writstband</a:t>
            </a:r>
            <a:r>
              <a:rPr lang="en-GB" dirty="0"/>
              <a:t>, 3d printers and other </a:t>
            </a:r>
            <a:r>
              <a:rPr lang="en-GB" u="sng" dirty="0">
                <a:hlinkClick r:id="rId5"/>
              </a:rPr>
              <a:t>luxury goods</a:t>
            </a:r>
            <a:r>
              <a:rPr lang="en-GB" dirty="0"/>
              <a:t> and Techy Toys. They are new to the market but have every intention of using their advertising to promote the company so it is important that their Logo is memorable as well as </a:t>
            </a:r>
            <a:r>
              <a:rPr lang="en-GB" dirty="0" smtClean="0"/>
              <a:t>interesting. The </a:t>
            </a:r>
            <a:r>
              <a:rPr lang="en-GB" b="1" dirty="0"/>
              <a:t>Logo</a:t>
            </a:r>
            <a:r>
              <a:rPr lang="en-GB" dirty="0"/>
              <a:t> is not allowed to be product specific but they will be focussing on Smart </a:t>
            </a:r>
            <a:r>
              <a:rPr lang="en-GB" dirty="0" smtClean="0"/>
              <a:t>technologies.</a:t>
            </a:r>
          </a:p>
          <a:p>
            <a:pPr marL="269875" indent="-255588"/>
            <a:r>
              <a:rPr lang="en-GB" dirty="0" smtClean="0"/>
              <a:t>They </a:t>
            </a:r>
            <a:r>
              <a:rPr lang="en-GB" dirty="0"/>
              <a:t>will also need a </a:t>
            </a:r>
            <a:r>
              <a:rPr lang="en-GB" b="1" dirty="0"/>
              <a:t>Static Web Banner</a:t>
            </a:r>
            <a:r>
              <a:rPr lang="en-GB" dirty="0"/>
              <a:t> that best displays a range of goods in an interesting manner and this will include a small range of new and emerging technologies that might interest the user as well as capture their intention. This banner will be the main focus of the Company’s webpage so all the rules associated with banners should apply. It needs to be consistent in manner and colour scheme of the logo to maintain a level of consistency</a:t>
            </a:r>
            <a:r>
              <a:rPr lang="en-GB" dirty="0" smtClean="0"/>
              <a:t>.</a:t>
            </a:r>
          </a:p>
          <a:p>
            <a:pPr marL="269875" indent="-255588"/>
            <a:r>
              <a:rPr lang="en-GB" dirty="0" smtClean="0"/>
              <a:t>They will also </a:t>
            </a:r>
            <a:r>
              <a:rPr lang="en-GB" dirty="0"/>
              <a:t>will want to create a </a:t>
            </a:r>
            <a:r>
              <a:rPr lang="en-GB" b="1" dirty="0"/>
              <a:t>road side hoarding</a:t>
            </a:r>
            <a:r>
              <a:rPr lang="en-GB" dirty="0"/>
              <a:t> to advertise the company, this image will be quite large and needs to engage and interest the customer within the first 5 seconds. It needs to be interesting, intriguing and contain the corporate image somewhere eon the hoarding. It needs to be consistent in manner and colour scheme of the logo to maintain a level of consistency</a:t>
            </a:r>
            <a:r>
              <a:rPr lang="en-GB" dirty="0" smtClean="0"/>
              <a:t>.</a:t>
            </a:r>
            <a:endParaRPr lang="en-GB"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900" smtClean="0"/>
              <a:t>P2.1 – Client Specifications – Requirements and Needs</a:t>
            </a:r>
            <a:endParaRPr lang="en-GB" sz="2900" dirty="0"/>
          </a:p>
        </p:txBody>
      </p:sp>
    </p:spTree>
    <p:extLst>
      <p:ext uri="{BB962C8B-B14F-4D97-AF65-F5344CB8AC3E}">
        <p14:creationId xmlns:p14="http://schemas.microsoft.com/office/powerpoint/2010/main" val="936678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328592"/>
          </a:xfrm>
        </p:spPr>
        <p:txBody>
          <a:bodyPr>
            <a:normAutofit/>
          </a:bodyPr>
          <a:lstStyle/>
          <a:p>
            <a:pPr marL="109728" indent="0">
              <a:buNone/>
            </a:pPr>
            <a:r>
              <a:rPr lang="en-GB" sz="1450" dirty="0" smtClean="0"/>
              <a:t>Based on the </a:t>
            </a:r>
            <a:r>
              <a:rPr lang="en-GB" sz="1450" dirty="0" smtClean="0">
                <a:hlinkClick r:id="rId2" action="ppaction://hlinkfile"/>
              </a:rPr>
              <a:t>client brief provided</a:t>
            </a:r>
            <a:r>
              <a:rPr lang="en-GB" sz="1450" dirty="0" smtClean="0"/>
              <a:t>, you need to clarify their needs for each of the 4 images.</a:t>
            </a:r>
          </a:p>
          <a:p>
            <a:pPr marL="269875" indent="-255588"/>
            <a:r>
              <a:rPr lang="en-GB" sz="1450" b="1" dirty="0" smtClean="0"/>
              <a:t>Purpose</a:t>
            </a:r>
            <a:r>
              <a:rPr lang="en-GB" sz="1450" dirty="0" smtClean="0"/>
              <a:t> – State the needs of the client for all three images in terms of quality, expectation, intended use and </a:t>
            </a:r>
            <a:r>
              <a:rPr lang="en-GB" sz="1450" dirty="0"/>
              <a:t>finished intent and why this needs to be a consideration.</a:t>
            </a:r>
            <a:endParaRPr lang="en-GB" sz="1450" dirty="0" smtClean="0"/>
          </a:p>
          <a:p>
            <a:pPr marL="269875" indent="-255588"/>
            <a:r>
              <a:rPr lang="en-GB" sz="1450" b="1" dirty="0" smtClean="0"/>
              <a:t>Audience</a:t>
            </a:r>
            <a:r>
              <a:rPr lang="en-GB" sz="1450" dirty="0" smtClean="0"/>
              <a:t> and </a:t>
            </a:r>
            <a:r>
              <a:rPr lang="en-GB" sz="1450" b="1" dirty="0" smtClean="0"/>
              <a:t>Criteria</a:t>
            </a:r>
            <a:r>
              <a:rPr lang="en-GB" sz="1450" dirty="0" smtClean="0"/>
              <a:t> – State the target age group, category and demographic of the target audience</a:t>
            </a:r>
            <a:r>
              <a:rPr lang="en-GB" sz="1450" dirty="0"/>
              <a:t> and why this needs to be a consideration</a:t>
            </a:r>
            <a:r>
              <a:rPr lang="en-GB" sz="1450" dirty="0" smtClean="0"/>
              <a:t>. For </a:t>
            </a:r>
            <a:r>
              <a:rPr lang="en-GB" sz="1450" b="1" dirty="0" smtClean="0"/>
              <a:t>Criteria</a:t>
            </a:r>
            <a:r>
              <a:rPr lang="en-GB" sz="1450" dirty="0" smtClean="0"/>
              <a:t> state the </a:t>
            </a:r>
            <a:r>
              <a:rPr lang="en-GB" sz="1450" dirty="0"/>
              <a:t>age, gender, location, income, </a:t>
            </a:r>
            <a:r>
              <a:rPr lang="en-GB" sz="1450" dirty="0" smtClean="0"/>
              <a:t>education and how you will take this into consideration.</a:t>
            </a:r>
            <a:endParaRPr lang="en-GB" sz="1450" dirty="0"/>
          </a:p>
          <a:p>
            <a:pPr marL="269875" indent="-255588"/>
            <a:r>
              <a:rPr lang="en-GB" sz="1450" b="1" dirty="0" smtClean="0"/>
              <a:t>House Style </a:t>
            </a:r>
            <a:r>
              <a:rPr lang="en-GB" sz="1450" dirty="0" smtClean="0"/>
              <a:t>– specify the intended similarities among the images in terms of colour, layout</a:t>
            </a:r>
            <a:r>
              <a:rPr lang="en-GB" sz="1450" dirty="0"/>
              <a:t> </a:t>
            </a:r>
            <a:r>
              <a:rPr lang="en-GB" sz="1450" dirty="0" smtClean="0"/>
              <a:t>and</a:t>
            </a:r>
            <a:r>
              <a:rPr lang="en-GB" sz="1450" dirty="0"/>
              <a:t> meaning and why this needs to be a consideration.</a:t>
            </a:r>
            <a:endParaRPr lang="en-GB" sz="1450" dirty="0" smtClean="0"/>
          </a:p>
          <a:p>
            <a:pPr marL="269875" indent="-255588"/>
            <a:r>
              <a:rPr lang="en-GB" sz="1450" b="1" dirty="0" smtClean="0"/>
              <a:t>Size of graphic </a:t>
            </a:r>
            <a:r>
              <a:rPr lang="en-GB" sz="1450" dirty="0" smtClean="0"/>
              <a:t>– State the creation dimensions of the graphics and the final expected display dimensions and why this needs to be a consideration.</a:t>
            </a:r>
          </a:p>
          <a:p>
            <a:pPr marL="269875" indent="-255588"/>
            <a:r>
              <a:rPr lang="en-GB" sz="1450" b="1" dirty="0" smtClean="0"/>
              <a:t>Delivery Method </a:t>
            </a:r>
            <a:r>
              <a:rPr lang="en-GB" sz="1450" dirty="0" smtClean="0"/>
              <a:t>– State where and how the completed images will </a:t>
            </a:r>
            <a:r>
              <a:rPr lang="en-GB" sz="1450" dirty="0"/>
              <a:t>be displayed </a:t>
            </a:r>
            <a:r>
              <a:rPr lang="en-GB" sz="1450" dirty="0" smtClean="0"/>
              <a:t>and how </a:t>
            </a:r>
            <a:r>
              <a:rPr lang="en-GB" sz="1450" dirty="0"/>
              <a:t>this needs to be a </a:t>
            </a:r>
            <a:r>
              <a:rPr lang="en-GB" sz="1450" dirty="0" smtClean="0"/>
              <a:t>consideration in their creation.</a:t>
            </a:r>
          </a:p>
          <a:p>
            <a:pPr marL="269875" indent="-255588"/>
            <a:r>
              <a:rPr lang="en-GB" sz="1450" b="1" dirty="0"/>
              <a:t>Timescales</a:t>
            </a:r>
            <a:r>
              <a:rPr lang="en-GB" sz="1450" dirty="0"/>
              <a:t> -  </a:t>
            </a:r>
            <a:r>
              <a:rPr lang="en-GB" sz="1450" dirty="0" smtClean="0"/>
              <a:t>State the timescale limitations of the three graphics and how </a:t>
            </a:r>
            <a:r>
              <a:rPr lang="en-GB" sz="1450" dirty="0"/>
              <a:t>this needs to be a </a:t>
            </a:r>
            <a:r>
              <a:rPr lang="en-GB" sz="1450" dirty="0" smtClean="0"/>
              <a:t>consideration in their creation.</a:t>
            </a:r>
          </a:p>
          <a:p>
            <a:pPr marL="269875" indent="-255588"/>
            <a:r>
              <a:rPr lang="en-GB" sz="1450" b="1" dirty="0" smtClean="0"/>
              <a:t>File Format – </a:t>
            </a:r>
            <a:r>
              <a:rPr lang="en-GB" sz="1450" dirty="0" smtClean="0"/>
              <a:t>State the output format of the 4 graphics and state why this is necessary (Raster, Vector, Jpeg, PNG etc.)</a:t>
            </a:r>
          </a:p>
          <a:p>
            <a:pPr marL="269875" indent="-255588"/>
            <a:r>
              <a:rPr lang="en-GB" sz="1450" b="1" dirty="0" smtClean="0"/>
              <a:t>Production costs </a:t>
            </a:r>
            <a:r>
              <a:rPr lang="en-GB" sz="1450" dirty="0"/>
              <a:t>- State the </a:t>
            </a:r>
            <a:r>
              <a:rPr lang="en-GB" sz="1450" dirty="0" smtClean="0"/>
              <a:t>expected Production Costs of </a:t>
            </a:r>
            <a:r>
              <a:rPr lang="en-GB" sz="1450" dirty="0"/>
              <a:t>the three graphics and how this needs to be a consideration in their creation</a:t>
            </a:r>
            <a:r>
              <a:rPr lang="en-GB" sz="1450" dirty="0" smtClean="0"/>
              <a:t>. For example, costs to time, Work in Progress Materials, Example </a:t>
            </a:r>
            <a:r>
              <a:rPr lang="en-GB" sz="1450" dirty="0" smtClean="0">
                <a:hlinkClick r:id="rId3"/>
              </a:rPr>
              <a:t>Printing costs</a:t>
            </a:r>
            <a:r>
              <a:rPr lang="en-GB" sz="1450" dirty="0" smtClean="0"/>
              <a:t>.</a:t>
            </a:r>
          </a:p>
          <a:p>
            <a:pPr marL="109728" indent="0">
              <a:buNone/>
            </a:pPr>
            <a:r>
              <a:rPr lang="en-GB" sz="1450" b="1" dirty="0" smtClean="0"/>
              <a:t>P2.1 </a:t>
            </a:r>
            <a:r>
              <a:rPr lang="en-GB" sz="1450" dirty="0" smtClean="0"/>
              <a:t>- </a:t>
            </a:r>
            <a:r>
              <a:rPr lang="en-GB" sz="1450" b="1" dirty="0"/>
              <a:t>Task </a:t>
            </a:r>
            <a:r>
              <a:rPr lang="en-GB" sz="1450" b="1" dirty="0" smtClean="0"/>
              <a:t>01 </a:t>
            </a:r>
            <a:r>
              <a:rPr lang="en-GB" sz="1450" b="1" dirty="0"/>
              <a:t>- </a:t>
            </a:r>
            <a:r>
              <a:rPr lang="en-GB" sz="1450" dirty="0" smtClean="0"/>
              <a:t>Identify </a:t>
            </a:r>
            <a:r>
              <a:rPr lang="en-GB" sz="1450" dirty="0"/>
              <a:t>client’s needs </a:t>
            </a:r>
            <a:r>
              <a:rPr lang="en-GB" sz="1450" dirty="0" smtClean="0"/>
              <a:t>for the production and output of the three company images.</a:t>
            </a:r>
            <a:endParaRPr lang="en-GB" sz="1450" dirty="0"/>
          </a:p>
        </p:txBody>
      </p:sp>
      <p:graphicFrame>
        <p:nvGraphicFramePr>
          <p:cNvPr id="16" name="Table 15"/>
          <p:cNvGraphicFramePr>
            <a:graphicFrameLocks noGrp="1"/>
          </p:cNvGraphicFramePr>
          <p:nvPr>
            <p:extLst>
              <p:ext uri="{D42A27DB-BD31-4B8C-83A1-F6EECF244321}">
                <p14:modId xmlns:p14="http://schemas.microsoft.com/office/powerpoint/2010/main" val="817790955"/>
              </p:ext>
            </p:extLst>
          </p:nvPr>
        </p:nvGraphicFramePr>
        <p:xfrm>
          <a:off x="323526" y="5805264"/>
          <a:ext cx="8496944" cy="548640"/>
        </p:xfrm>
        <a:graphic>
          <a:graphicData uri="http://schemas.openxmlformats.org/drawingml/2006/table">
            <a:tbl>
              <a:tblPr firstRow="1" bandRow="1">
                <a:tableStyleId>{5C22544A-7EE6-4342-B048-85BDC9FD1C3A}</a:tableStyleId>
              </a:tblPr>
              <a:tblGrid>
                <a:gridCol w="2124236"/>
                <a:gridCol w="2124236"/>
                <a:gridCol w="2124236"/>
                <a:gridCol w="2124236"/>
              </a:tblGrid>
              <a:tr h="262828">
                <a:tc>
                  <a:txBody>
                    <a:bodyPr/>
                    <a:lstStyle/>
                    <a:p>
                      <a:pPr algn="ctr"/>
                      <a:r>
                        <a:rPr lang="en-GB" sz="1200" b="1" dirty="0" smtClean="0"/>
                        <a:t>Purpose</a:t>
                      </a:r>
                      <a:endParaRPr lang="en-GB" sz="1200" b="1" dirty="0"/>
                    </a:p>
                  </a:txBody>
                  <a:tcPr/>
                </a:tc>
                <a:tc>
                  <a:txBody>
                    <a:bodyPr/>
                    <a:lstStyle/>
                    <a:p>
                      <a:pPr algn="ctr"/>
                      <a:r>
                        <a:rPr lang="en-GB" sz="1200" b="1" dirty="0" smtClean="0"/>
                        <a:t>Audience and Criteria</a:t>
                      </a:r>
                      <a:endParaRPr lang="en-GB" sz="1200" b="1" dirty="0"/>
                    </a:p>
                  </a:txBody>
                  <a:tcPr/>
                </a:tc>
                <a:tc>
                  <a:txBody>
                    <a:bodyPr/>
                    <a:lstStyle/>
                    <a:p>
                      <a:pPr algn="ctr"/>
                      <a:r>
                        <a:rPr lang="en-GB" sz="1200" b="1" dirty="0" smtClean="0"/>
                        <a:t>House Style</a:t>
                      </a:r>
                      <a:endParaRPr lang="en-GB" sz="1200" b="1" dirty="0"/>
                    </a:p>
                  </a:txBody>
                  <a:tcPr/>
                </a:tc>
                <a:tc>
                  <a:txBody>
                    <a:bodyPr/>
                    <a:lstStyle/>
                    <a:p>
                      <a:pPr algn="ctr"/>
                      <a:r>
                        <a:rPr lang="en-GB" sz="1200" b="1" dirty="0" smtClean="0"/>
                        <a:t>Size of graphics</a:t>
                      </a:r>
                      <a:endParaRPr lang="en-GB" sz="1200" b="1" dirty="0"/>
                    </a:p>
                  </a:txBody>
                  <a:tcPr/>
                </a:tc>
              </a:tr>
              <a:tr h="262828">
                <a:tc>
                  <a:txBody>
                    <a:bodyPr/>
                    <a:lstStyle/>
                    <a:p>
                      <a:pPr algn="ctr"/>
                      <a:r>
                        <a:rPr lang="en-GB" sz="1200" b="1" dirty="0" smtClean="0"/>
                        <a:t>Delivery Method</a:t>
                      </a:r>
                      <a:endParaRPr lang="en-GB" sz="1200" b="1" dirty="0"/>
                    </a:p>
                  </a:txBody>
                  <a:tcPr/>
                </a:tc>
                <a:tc>
                  <a:txBody>
                    <a:bodyPr/>
                    <a:lstStyle/>
                    <a:p>
                      <a:pPr algn="ctr"/>
                      <a:r>
                        <a:rPr lang="en-GB" sz="1200" b="1" dirty="0" smtClean="0"/>
                        <a:t>Timescales</a:t>
                      </a:r>
                      <a:endParaRPr lang="en-GB" sz="1200" b="1" dirty="0"/>
                    </a:p>
                  </a:txBody>
                  <a:tcPr/>
                </a:tc>
                <a:tc>
                  <a:txBody>
                    <a:bodyPr/>
                    <a:lstStyle/>
                    <a:p>
                      <a:pPr algn="ctr"/>
                      <a:r>
                        <a:rPr lang="en-GB" sz="1200" b="1" dirty="0" smtClean="0"/>
                        <a:t>File Format</a:t>
                      </a:r>
                      <a:endParaRPr lang="en-GB"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Production Costs</a:t>
                      </a:r>
                    </a:p>
                  </a:txBody>
                  <a:tcPr/>
                </a:tc>
              </a:tr>
            </a:tbl>
          </a:graphicData>
        </a:graphic>
      </p:graphicFrame>
      <p:sp>
        <p:nvSpPr>
          <p:cNvPr id="6" name="Title 1"/>
          <p:cNvSpPr>
            <a:spLocks noGrp="1"/>
          </p:cNvSpPr>
          <p:nvPr>
            <p:ph type="title"/>
          </p:nvPr>
        </p:nvSpPr>
        <p:spPr>
          <a:xfrm>
            <a:off x="107504" y="116632"/>
            <a:ext cx="8964488" cy="452568"/>
          </a:xfrm>
        </p:spPr>
        <p:txBody>
          <a:bodyPr>
            <a:noAutofit/>
          </a:bodyPr>
          <a:lstStyle/>
          <a:p>
            <a:r>
              <a:rPr lang="en-GB" sz="2900" b="1" dirty="0" smtClean="0"/>
              <a:t>P2.1 – Client Specifications – Requirements and Needs</a:t>
            </a:r>
            <a:endParaRPr lang="en-US" sz="2900" b="1" dirty="0"/>
          </a:p>
        </p:txBody>
      </p:sp>
    </p:spTree>
    <p:extLst>
      <p:ext uri="{BB962C8B-B14F-4D97-AF65-F5344CB8AC3E}">
        <p14:creationId xmlns:p14="http://schemas.microsoft.com/office/powerpoint/2010/main" val="3364583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20080"/>
            <a:ext cx="8712968" cy="5445224"/>
          </a:xfrm>
        </p:spPr>
        <p:txBody>
          <a:bodyPr>
            <a:noAutofit/>
          </a:bodyPr>
          <a:lstStyle/>
          <a:p>
            <a:pPr marL="0" indent="0">
              <a:buNone/>
            </a:pPr>
            <a:r>
              <a:rPr lang="en-GB" sz="1800" b="1" dirty="0" smtClean="0"/>
              <a:t>What is protected by copyright? </a:t>
            </a:r>
          </a:p>
          <a:p>
            <a:pPr marL="285750" indent="-285750"/>
            <a:r>
              <a:rPr lang="en-GB" sz="1600" dirty="0" smtClean="0"/>
              <a:t>Copyright protects original literary, dramatic, musical and artistic works, published editions of works, sound recordings (including CDs), films (including videos and DVDs) and broadcasts. The creator of the material has the right to control the way their work can be used. Their rights cover such things as: </a:t>
            </a:r>
          </a:p>
          <a:p>
            <a:pPr marL="0" indent="0">
              <a:buNone/>
            </a:pPr>
            <a:endParaRPr lang="en-GB" sz="1600" dirty="0"/>
          </a:p>
          <a:p>
            <a:pPr marL="0" indent="0">
              <a:buNone/>
            </a:pPr>
            <a:endParaRPr lang="en-GB" sz="1100" dirty="0" smtClean="0"/>
          </a:p>
          <a:p>
            <a:pPr marL="0" indent="0">
              <a:buNone/>
            </a:pPr>
            <a:endParaRPr lang="en-GB" sz="1100" dirty="0" smtClean="0"/>
          </a:p>
          <a:p>
            <a:pPr marL="285750" indent="-285750"/>
            <a:r>
              <a:rPr lang="en-GB" sz="1600" dirty="0" smtClean="0"/>
              <a:t>So copyright is a type of ‘intellectual property’ and, like physical property, cannot usually be used without the owner’s permission. </a:t>
            </a:r>
          </a:p>
          <a:p>
            <a:pPr marL="0" indent="0">
              <a:buNone/>
            </a:pPr>
            <a:r>
              <a:rPr lang="en-GB" sz="1800" b="1" dirty="0" smtClean="0"/>
              <a:t>What about computer programs and material stored in computers? </a:t>
            </a:r>
          </a:p>
          <a:p>
            <a:pPr marL="285750" indent="-285750"/>
            <a:r>
              <a:rPr lang="en-GB" sz="1600" dirty="0" smtClean="0"/>
              <a:t>A computer program is protected as a literary work. </a:t>
            </a:r>
          </a:p>
          <a:p>
            <a:pPr marL="441325" indent="-252413">
              <a:buFont typeface="Wingdings" pitchFamily="2" charset="2"/>
              <a:buChar char="ü"/>
            </a:pPr>
            <a:r>
              <a:rPr lang="en-GB" sz="1600" dirty="0" smtClean="0"/>
              <a:t>Converting a program into or between computer languages and codes counts as ‘adapting’ a work </a:t>
            </a:r>
          </a:p>
          <a:p>
            <a:pPr marL="441325" indent="-252413">
              <a:buFont typeface="Wingdings" pitchFamily="2" charset="2"/>
              <a:buChar char="ü"/>
            </a:pPr>
            <a:r>
              <a:rPr lang="en-GB" sz="1600" dirty="0" smtClean="0"/>
              <a:t>Storing any work in a computer involves ‘copying’ the work</a:t>
            </a:r>
          </a:p>
          <a:p>
            <a:pPr marL="441325" indent="-252413">
              <a:buFont typeface="Wingdings" pitchFamily="2" charset="2"/>
              <a:buChar char="ü"/>
            </a:pPr>
            <a:r>
              <a:rPr lang="en-GB" sz="1600" dirty="0" smtClean="0"/>
              <a:t>Running a computer program or displaying work on a VDU will usually involve ‘copying’</a:t>
            </a:r>
          </a:p>
          <a:p>
            <a:pPr marL="0" indent="0">
              <a:buNone/>
            </a:pPr>
            <a:r>
              <a:rPr lang="en-GB" sz="1800" b="1" dirty="0"/>
              <a:t>Does copyright have to be registered? </a:t>
            </a:r>
          </a:p>
          <a:p>
            <a:pPr marL="0" indent="0">
              <a:buNone/>
            </a:pPr>
            <a:r>
              <a:rPr lang="en-GB" sz="1600" dirty="0"/>
              <a:t>Copyright protection in the UK is automatic </a:t>
            </a:r>
            <a:r>
              <a:rPr lang="en-GB" sz="1600" dirty="0" smtClean="0">
                <a:sym typeface="Wingdings" pitchFamily="2" charset="2"/>
              </a:rPr>
              <a:t>- </a:t>
            </a:r>
            <a:r>
              <a:rPr lang="en-GB" sz="1600" dirty="0">
                <a:sym typeface="Wingdings" pitchFamily="2" charset="2"/>
              </a:rPr>
              <a:t>NO</a:t>
            </a:r>
            <a:r>
              <a:rPr lang="en-GB" sz="1600" dirty="0"/>
              <a:t> registration system (NO </a:t>
            </a:r>
            <a:r>
              <a:rPr lang="en-GB" sz="1600" b="1" dirty="0"/>
              <a:t>forms </a:t>
            </a:r>
            <a:r>
              <a:rPr lang="en-GB" sz="1600" dirty="0"/>
              <a:t>to complete and NO </a:t>
            </a:r>
            <a:r>
              <a:rPr lang="en-GB" sz="1600" b="1" dirty="0"/>
              <a:t>fees </a:t>
            </a:r>
            <a:r>
              <a:rPr lang="en-GB" sz="1600" dirty="0"/>
              <a:t>to pay</a:t>
            </a:r>
            <a:r>
              <a:rPr lang="en-GB" sz="1600" dirty="0" smtClean="0"/>
              <a:t>)</a:t>
            </a:r>
            <a:endParaRPr lang="en-GB" sz="1600" dirty="0"/>
          </a:p>
        </p:txBody>
      </p:sp>
      <p:graphicFrame>
        <p:nvGraphicFramePr>
          <p:cNvPr id="9" name="Table 8"/>
          <p:cNvGraphicFramePr>
            <a:graphicFrameLocks noGrp="1"/>
          </p:cNvGraphicFramePr>
          <p:nvPr>
            <p:extLst>
              <p:ext uri="{D42A27DB-BD31-4B8C-83A1-F6EECF244321}">
                <p14:modId xmlns:p14="http://schemas.microsoft.com/office/powerpoint/2010/main" val="2988975540"/>
              </p:ext>
            </p:extLst>
          </p:nvPr>
        </p:nvGraphicFramePr>
        <p:xfrm>
          <a:off x="107504" y="2262768"/>
          <a:ext cx="8856984" cy="518160"/>
        </p:xfrm>
        <a:graphic>
          <a:graphicData uri="http://schemas.openxmlformats.org/drawingml/2006/table">
            <a:tbl>
              <a:tblPr firstRow="1" bandRow="1">
                <a:tableStyleId>{5C22544A-7EE6-4342-B048-85BDC9FD1C3A}</a:tableStyleId>
              </a:tblPr>
              <a:tblGrid>
                <a:gridCol w="792088"/>
                <a:gridCol w="936104"/>
                <a:gridCol w="1080120"/>
                <a:gridCol w="2808312"/>
                <a:gridCol w="1860992"/>
                <a:gridCol w="1379368"/>
              </a:tblGrid>
              <a:tr h="370840">
                <a:tc>
                  <a:txBody>
                    <a:bodyPr/>
                    <a:lstStyle/>
                    <a:p>
                      <a:pPr algn="ctr"/>
                      <a:r>
                        <a:rPr lang="en-GB" sz="1400" dirty="0" smtClean="0">
                          <a:solidFill>
                            <a:schemeClr val="tx1"/>
                          </a:solidFill>
                          <a:latin typeface="Calibri" pitchFamily="34" charset="0"/>
                          <a:cs typeface="Calibri" pitchFamily="34" charset="0"/>
                        </a:rPr>
                        <a:t>Copying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Adapting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Distributing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Communicating through Electronic means to the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Renting or Lending Copies to the Public </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Performing in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P2.1 – Client Specifications – Legal Implications</a:t>
            </a:r>
            <a:endParaRPr lang="en-GB" sz="3200" dirty="0"/>
          </a:p>
        </p:txBody>
      </p:sp>
    </p:spTree>
    <p:extLst>
      <p:ext uri="{BB962C8B-B14F-4D97-AF65-F5344CB8AC3E}">
        <p14:creationId xmlns:p14="http://schemas.microsoft.com/office/powerpoint/2010/main" val="311197711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445224"/>
          </a:xfrm>
        </p:spPr>
        <p:txBody>
          <a:bodyPr>
            <a:noAutofit/>
          </a:bodyPr>
          <a:lstStyle/>
          <a:p>
            <a:pPr marL="285750" indent="-285750"/>
            <a:r>
              <a:rPr lang="en-GB" sz="2000" b="1" dirty="0"/>
              <a:t>What about stuff on the Internet - </a:t>
            </a:r>
            <a:r>
              <a:rPr lang="en-GB" sz="1800" dirty="0"/>
              <a:t>Copyright material sent over the internet or stored on web servers will usually be protected in the same way as material recorded on other media.  So if you want to put copyright material on the internet to distribute or download copyright material that others have put on the internet, you will need to make sure that you have permission from the people who own the rights in the material.</a:t>
            </a:r>
          </a:p>
          <a:p>
            <a:pPr marL="285750" indent="-285750"/>
            <a:r>
              <a:rPr lang="en-GB" sz="2000" b="1" dirty="0"/>
              <a:t>Does work need to have the copyright symbol - </a:t>
            </a:r>
            <a:r>
              <a:rPr lang="en-GB" sz="1800" dirty="0"/>
              <a:t>In some countries you must mark the work with the international © mark followed by the creator’s name and the year of creation. But not in Britain but helps if action is taken when copyrighted materials is used without required permission.</a:t>
            </a:r>
          </a:p>
          <a:p>
            <a:pPr marL="285750" indent="-285750"/>
            <a:r>
              <a:rPr lang="en-GB" sz="1800" b="1" dirty="0"/>
              <a:t>Copyrighted images versus copyright free images </a:t>
            </a:r>
            <a:r>
              <a:rPr lang="en-GB" sz="1800" dirty="0"/>
              <a:t>- They say free stuff is worth every penny you pay for it. The internet is full of images, every picture you could want, who would notice if you took it. Copyright is the second most important and quoted law in ICT, the one that is breached the most and one that is considered thin in terms of prosecution and effect.</a:t>
            </a:r>
          </a:p>
          <a:p>
            <a:pPr marL="285750" indent="-285750"/>
            <a:r>
              <a:rPr lang="en-GB" sz="1800" b="1" dirty="0"/>
              <a:t>I am a student in school and therefor it does not count – </a:t>
            </a:r>
            <a:r>
              <a:rPr lang="en-GB" sz="1800" dirty="0"/>
              <a:t>Yes it does, copyright does not care about age, location or purpose. If it is used, even if not for money, you are in breach, that simple.</a:t>
            </a:r>
            <a:endParaRPr lang="en-GB" sz="1800" b="1" dirty="0"/>
          </a:p>
          <a:p>
            <a:pPr marL="0" indent="0">
              <a:buNone/>
            </a:pPr>
            <a:r>
              <a:rPr lang="en-GB" sz="1800" b="1" dirty="0"/>
              <a:t>P2.2</a:t>
            </a:r>
            <a:r>
              <a:rPr lang="en-GB" sz="1800" dirty="0"/>
              <a:t> – </a:t>
            </a:r>
            <a:r>
              <a:rPr lang="en-GB" sz="1800" b="1" dirty="0"/>
              <a:t>Task 02 – </a:t>
            </a:r>
            <a:r>
              <a:rPr lang="en-GB" sz="1800" dirty="0"/>
              <a:t>Describe the intention of the Copyright Act and describe the risks and the measures you need to take to prevent illegal use of resources.</a:t>
            </a:r>
          </a:p>
        </p:txBody>
      </p:sp>
      <p:sp>
        <p:nvSpPr>
          <p:cNvPr id="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P2.1 – Client Specifications – Legal Implications</a:t>
            </a:r>
            <a:endParaRPr lang="en-GB" sz="3200" dirty="0"/>
          </a:p>
        </p:txBody>
      </p:sp>
    </p:spTree>
    <p:extLst>
      <p:ext uri="{BB962C8B-B14F-4D97-AF65-F5344CB8AC3E}">
        <p14:creationId xmlns:p14="http://schemas.microsoft.com/office/powerpoint/2010/main" val="209762714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11464</TotalTime>
  <Words>4037</Words>
  <Application>Microsoft Office PowerPoint</Application>
  <PresentationFormat>On-screen Show (4:3)</PresentationFormat>
  <Paragraphs>204</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Enderoth</vt:lpstr>
      <vt:lpstr>Unit 31 – Digital Graphics For Interactive Media</vt:lpstr>
      <vt:lpstr> Unit 31 - LO2- Scenario</vt:lpstr>
      <vt:lpstr> Unit 31 - LO2- Scenario</vt:lpstr>
      <vt:lpstr>LO1 - Assessment Criteria</vt:lpstr>
      <vt:lpstr> Assessment Criteria - P2, M2 and D2</vt:lpstr>
      <vt:lpstr>PowerPoint Presentation</vt:lpstr>
      <vt:lpstr>P2.1 – Client Specifications – Requirements and Needs</vt:lpstr>
      <vt:lpstr>PowerPoint Presentation</vt:lpstr>
      <vt:lpstr>PowerPoint Presentation</vt:lpstr>
      <vt:lpstr>PowerPoint Presentation</vt:lpstr>
      <vt:lpstr>PowerPoint Presentation</vt:lpstr>
      <vt:lpstr>PowerPoint Presentation</vt:lpstr>
      <vt:lpstr>PowerPoint Presentation</vt:lpstr>
      <vt:lpstr>P2.4 - Outline Design Methods - Visualisations</vt:lpstr>
      <vt:lpstr>PowerPoint Presentation</vt:lpstr>
      <vt:lpstr>PowerPoint Presentation</vt:lpstr>
      <vt:lpstr>PowerPoint Presentation</vt:lpstr>
      <vt:lpstr>PowerPoint Presentation</vt:lpstr>
      <vt:lpstr> Assessment Tasks – P2, M2 and D2</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349</cp:revision>
  <cp:lastPrinted>2013-11-14T08:02:55Z</cp:lastPrinted>
  <dcterms:created xsi:type="dcterms:W3CDTF">2008-08-20T08:55:34Z</dcterms:created>
  <dcterms:modified xsi:type="dcterms:W3CDTF">2014-08-29T09:12:30Z</dcterms:modified>
  <cp:category>Unit 05</cp:category>
</cp:coreProperties>
</file>